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7"/>
  </p:notesMasterIdLst>
  <p:sldIdLst>
    <p:sldId id="288" r:id="rId3"/>
    <p:sldId id="257" r:id="rId4"/>
    <p:sldId id="279" r:id="rId5"/>
    <p:sldId id="280" r:id="rId6"/>
    <p:sldId id="281" r:id="rId7"/>
    <p:sldId id="258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4" r:id="rId21"/>
    <p:sldId id="275" r:id="rId22"/>
    <p:sldId id="276" r:id="rId23"/>
    <p:sldId id="277" r:id="rId24"/>
    <p:sldId id="27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283" r:id="rId51"/>
    <p:sldId id="314" r:id="rId52"/>
    <p:sldId id="284" r:id="rId53"/>
    <p:sldId id="285" r:id="rId54"/>
    <p:sldId id="315" r:id="rId55"/>
    <p:sldId id="286" r:id="rId56"/>
  </p:sldIdLst>
  <p:sldSz cx="9144000" cy="6858000" type="screen4x3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5F8F"/>
    <a:srgbClr val="385370"/>
    <a:srgbClr val="436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3" autoAdjust="0"/>
    <p:restoredTop sz="94622" autoAdjust="0"/>
  </p:normalViewPr>
  <p:slideViewPr>
    <p:cSldViewPr>
      <p:cViewPr varScale="1">
        <p:scale>
          <a:sx n="85" d="100"/>
          <a:sy n="85" d="100"/>
        </p:scale>
        <p:origin x="13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249" cy="491636"/>
          </a:xfrm>
          <a:prstGeom prst="rect">
            <a:avLst/>
          </a:prstGeom>
        </p:spPr>
        <p:txBody>
          <a:bodyPr vert="horz" lIns="90988" tIns="45494" rIns="90988" bIns="45494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929" y="0"/>
            <a:ext cx="2918249" cy="491636"/>
          </a:xfrm>
          <a:prstGeom prst="rect">
            <a:avLst/>
          </a:prstGeom>
        </p:spPr>
        <p:txBody>
          <a:bodyPr vert="horz" lIns="90988" tIns="45494" rIns="90988" bIns="45494" rtlCol="0"/>
          <a:lstStyle>
            <a:lvl1pPr algn="r">
              <a:defRPr sz="1200"/>
            </a:lvl1pPr>
          </a:lstStyle>
          <a:p>
            <a:fld id="{844D4874-BE04-4756-BFF4-5B3B98730776}" type="datetimeFigureOut">
              <a:rPr lang="ru-UA" smtClean="0"/>
              <a:t>05.04.2021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23963"/>
            <a:ext cx="4408487" cy="3308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88" tIns="45494" rIns="90988" bIns="45494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053" y="4716244"/>
            <a:ext cx="5387658" cy="3859030"/>
          </a:xfrm>
          <a:prstGeom prst="rect">
            <a:avLst/>
          </a:prstGeom>
        </p:spPr>
        <p:txBody>
          <a:bodyPr vert="horz" lIns="90988" tIns="45494" rIns="90988" bIns="4549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8002"/>
            <a:ext cx="2918249" cy="491636"/>
          </a:xfrm>
          <a:prstGeom prst="rect">
            <a:avLst/>
          </a:prstGeom>
        </p:spPr>
        <p:txBody>
          <a:bodyPr vert="horz" lIns="90988" tIns="45494" rIns="90988" bIns="45494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929" y="9308002"/>
            <a:ext cx="2918249" cy="491636"/>
          </a:xfrm>
          <a:prstGeom prst="rect">
            <a:avLst/>
          </a:prstGeom>
        </p:spPr>
        <p:txBody>
          <a:bodyPr vert="horz" lIns="90988" tIns="45494" rIns="90988" bIns="45494" rtlCol="0" anchor="b"/>
          <a:lstStyle>
            <a:lvl1pPr algn="r">
              <a:defRPr sz="1200"/>
            </a:lvl1pPr>
          </a:lstStyle>
          <a:p>
            <a:fld id="{6985CEF5-E0F2-4327-B86F-147F7F25C296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6337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/>
              <a:t>‹№›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05.04.2021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22970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05.04.2021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50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05.04.2021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B129AAC-1441-4FFF-9108-9CF337AE839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88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05.04.2021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18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05.04.2021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77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05.04.2021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14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05.04.2021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92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05.04.2021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0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05.04.2021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17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05.04.2021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57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05.04.2021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6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B129AAC-1441-4FFF-9108-9CF337AE839F}" type="slidenum">
              <a:rPr lang="ru-RU" smtClean="0"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5D23-C8F0-4F8F-B8AA-8B8A9090296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9AAC-1441-4FFF-9108-9CF337AE839F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0050"/>
                    </a14:imgEffect>
                    <a14:imgEffect>
                      <a14:saturation sat="1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7365D23-C8F0-4F8F-B8AA-8B8A90902963}" type="datetimeFigureOut">
              <a:rPr lang="ru-RU" smtClean="0"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B129AAC-1441-4FFF-9108-9CF337AE839F}" type="slidenum">
              <a:rPr lang="ru-RU" smtClean="0"/>
              <a:t>‹№›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0050"/>
                    </a14:imgEffect>
                    <a14:imgEffect>
                      <a14:saturation sat="1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7365D23-C8F0-4F8F-B8AA-8B8A9090296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05.04.2021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B129AAC-1441-4FFF-9108-9CF337AE839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‹№›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349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F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492896"/>
            <a:ext cx="874738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8000" b="1" cap="all" spc="-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ВІТАЄМО!</a:t>
            </a:r>
            <a:endParaRPr lang="ru-RU" sz="8000" b="1" cap="all" spc="-1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97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 МИКОЛАЙОВИЧ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МОРОЗ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1857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Обґрунтування теми.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Особливо </a:t>
            </a:r>
            <a:r>
              <a:rPr lang="uk-UA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актуальними питаннями первинної обробки вовни є питання зменшення споживання 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води та запобігання забруднення </a:t>
            </a:r>
            <a:r>
              <a:rPr lang="uk-UA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навколишнього середовища стічними водами 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фабрик первинної обробки вовни. Кардинальну зміну технологічного і </a:t>
            </a:r>
            <a:r>
              <a:rPr lang="uk-UA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технічного рівнів фабрик первинної обробки вовни можливо здійснити тільки на основі нового обладнання та технологій первинної  обробки вовни з використанням акустичних коливань у процесах миття вовни та її сушінні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ЕлектроМагнітним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Полем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КрайВисокої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Частоти. Застосування акустичних коливань в процесах миття вовни дозволить суттєво скоротити споживання води за рахунок кавітаційних процесів, що призводять до інтенсифікації відділення забруднень від волокон вовни.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1" b="9525"/>
          <a:stretch/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r="3782"/>
          <a:stretch/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00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 МИКОЛАЙОВИЧ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МОРОЗ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Використання Електромагнітної енергії К</a:t>
            </a:r>
            <a:r>
              <a:rPr lang="ru-RU" sz="1400" b="1" cap="all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рай</a:t>
            </a:r>
            <a:r>
              <a:rPr lang="uk-UA" sz="1400" b="1" cap="all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Високочастотного діапазону при безперервному процесі сушіння вовни з одночасною інтенсивною евакуацією пара дозволить істотно зменшити споживання енергії для процесу сушіння, зменшити габарити і металоємність сушильного обладнання, а також підвищити продук-тивність фабрик первинної  обробки вовни.</a:t>
            </a:r>
          </a:p>
          <a:p>
            <a:pPr indent="266700" algn="just"/>
            <a:endParaRPr lang="uk-UA" sz="1400" b="1" cap="all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r="3782"/>
          <a:stretch/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" r="11495"/>
          <a:stretch/>
        </p:blipFill>
        <p:spPr>
          <a:xfrm>
            <a:off x="179512" y="2564904"/>
            <a:ext cx="3816424" cy="35283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09" y="4163601"/>
            <a:ext cx="2849000" cy="2443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5" y="4005064"/>
            <a:ext cx="2386632" cy="20070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0983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 МИКОЛАЙОВИЧ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МОРОЗ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Програма виконання: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1.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Аналіз технологічних процесів та технічних пристроїв первинної обробки вовни.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2.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Математичне моделювання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плос-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кого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гідродинамічного випромінювача.</a:t>
            </a:r>
          </a:p>
          <a:p>
            <a:pPr indent="266700" algn="just"/>
            <a:r>
              <a:rPr lang="uk-UA" sz="1400" b="1" cap="all" spc="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3.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Теоретичний аналіз процесу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взаємо-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дії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звукових хвиль з шаром вовни, екранованого металевими решітками, в пристрої мийки вовни з плоскими гідродинамічними випромінювачами.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4.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Аналітичний аналіз параметрів 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п’єзоелектричного датчика циліндричної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форми для вимірювання акустичних параметрів звукового поля у об’ємі миючого розчину.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5.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Теоретичний аналіз з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обґрунту-ванням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параметрів випромінювачів електромагнітних полів для сушіння вовни.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" r="11495"/>
          <a:stretch/>
        </p:blipFill>
        <p:spPr>
          <a:xfrm>
            <a:off x="179512" y="2564904"/>
            <a:ext cx="3816424" cy="35283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" r="13866"/>
          <a:stretch/>
        </p:blipFill>
        <p:spPr>
          <a:xfrm>
            <a:off x="188760" y="2564904"/>
            <a:ext cx="3807176" cy="35376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5126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 МИКОЛАЙОВИЧ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МОРОЗ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18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Кінцева продукція та впровадження: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Обґрунтовано і конструктивно реалізовано пристрій для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безперерв-ної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мийки вовни з плоскими гідродинамічними випромінювачами електромагнітних полів. 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" r="13866"/>
          <a:stretch/>
        </p:blipFill>
        <p:spPr>
          <a:xfrm>
            <a:off x="188760" y="2564904"/>
            <a:ext cx="3807176" cy="35376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r="9472"/>
          <a:stretch/>
        </p:blipFill>
        <p:spPr>
          <a:xfrm>
            <a:off x="179512" y="2572448"/>
            <a:ext cx="3816424" cy="35208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09" y="3948157"/>
            <a:ext cx="2849000" cy="26590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11" y="3789040"/>
            <a:ext cx="2381880" cy="22230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5143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НАТАЛІЯ ГЕННАДІЇВНА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КОСУЛІНА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indent="266700" algn="just"/>
            <a:r>
              <a:rPr lang="uk-UA" sz="1400" b="1" cap="all" spc="200" dirty="0">
                <a:ln/>
                <a:solidFill>
                  <a:srgbClr val="CEB966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</a:effectLst>
                <a:latin typeface="Arial"/>
              </a:rPr>
              <a:t>Доктор технічних наук, професор, завідуюча кафедрою </a:t>
            </a:r>
            <a:r>
              <a:rPr lang="uk-UA" sz="1400" b="1" cap="all" spc="200" dirty="0" err="1">
                <a:ln/>
                <a:solidFill>
                  <a:srgbClr val="CEB966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</a:effectLst>
                <a:latin typeface="Arial"/>
              </a:rPr>
              <a:t>технотроніки</a:t>
            </a:r>
            <a:r>
              <a:rPr lang="uk-UA" sz="1400" b="1" cap="all" spc="200" dirty="0">
                <a:ln/>
                <a:solidFill>
                  <a:srgbClr val="CEB966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</a:effectLst>
                <a:latin typeface="Arial"/>
              </a:rPr>
              <a:t> та </a:t>
            </a:r>
            <a:r>
              <a:rPr lang="uk-UA" sz="1400" b="1" cap="all" spc="100" dirty="0">
                <a:ln/>
                <a:solidFill>
                  <a:srgbClr val="CEB966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</a:effectLst>
                <a:latin typeface="Arial"/>
              </a:rPr>
              <a:t>теоретичної електротехніки харківського національного технічного університету</a:t>
            </a:r>
            <a:r>
              <a:rPr lang="uk-UA" sz="1400" b="1" cap="all" spc="200" dirty="0">
                <a:ln/>
                <a:solidFill>
                  <a:srgbClr val="CEB966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</a:effectLst>
                <a:latin typeface="Arial"/>
              </a:rPr>
              <a:t> сільського </a:t>
            </a:r>
            <a:r>
              <a:rPr lang="uk-UA" sz="1400" b="1" cap="all" spc="100" dirty="0">
                <a:ln/>
                <a:solidFill>
                  <a:srgbClr val="CEB966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</a:effectLst>
                <a:latin typeface="Arial"/>
              </a:rPr>
              <a:t>господарства імені </a:t>
            </a:r>
            <a:r>
              <a:rPr lang="uk-UA" sz="1400" b="1" cap="all" spc="100" dirty="0" err="1">
                <a:ln/>
                <a:solidFill>
                  <a:srgbClr val="CEB966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</a:effectLst>
                <a:latin typeface="Arial"/>
              </a:rPr>
              <a:t>петра</a:t>
            </a:r>
            <a:r>
              <a:rPr lang="uk-UA" sz="1400" b="1" cap="all" spc="100" dirty="0">
                <a:ln/>
                <a:solidFill>
                  <a:srgbClr val="CEB966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</a:effectLst>
                <a:latin typeface="Arial"/>
              </a:rPr>
              <a:t> </a:t>
            </a:r>
            <a:r>
              <a:rPr lang="uk-UA" sz="1400" b="1" cap="all" spc="100" dirty="0" err="1">
                <a:ln/>
                <a:solidFill>
                  <a:srgbClr val="CEB966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</a:effectLst>
                <a:latin typeface="Arial"/>
              </a:rPr>
              <a:t>василенка</a:t>
            </a:r>
            <a:r>
              <a:rPr lang="uk-UA" sz="1400" b="1" cap="all" spc="100" dirty="0">
                <a:ln/>
                <a:solidFill>
                  <a:srgbClr val="CEB966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</a:effectLst>
                <a:latin typeface="Arial"/>
              </a:rPr>
              <a:t>.</a:t>
            </a:r>
          </a:p>
          <a:p>
            <a:pPr indent="266700" algn="just"/>
            <a:r>
              <a:rPr lang="uk-UA" sz="1400" b="1" cap="all" spc="-2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Захищена кандидатська дисертація на тему: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«Використання електромагнітного випромінювання тканин тварин для дистанційної діагностики їх стану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радіотермометром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»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Обґрунтування теми</a:t>
            </a:r>
            <a:r>
              <a:rPr lang="en-US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:</a:t>
            </a:r>
            <a:endParaRPr lang="uk-UA" sz="1400" b="1" cap="all" spc="20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Систематичний контроль стану тварин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є необхідною умовою опти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мального функціонування тваринництва.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задачі ветеринарії, які пов’язані 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 розробкою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методів та засобів оперативної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діаг-ностики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потребують роз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робки нових методів і апаратури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неінва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зивної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діаг-ностики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стану тварин. 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1" r="16502"/>
          <a:stretch/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965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НАТАЛІЯ ГЕННАДІЇВНА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КОСУЛІНА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1857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Програма виконання:</a:t>
            </a:r>
          </a:p>
          <a:p>
            <a:pPr indent="266700" algn="just"/>
            <a:endParaRPr lang="uk-UA" sz="1400" b="1" cap="all" spc="20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1.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Аналіз  методів  та  пристроїв вимірювання температури.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2.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Математична модель плину крові та її зв’язок з терморегуляторними процесами в організмі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сільсько-господарських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тварин.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3.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Розробка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радіотермометра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для вимірювання температури тіла у тварин.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4.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Результати розробки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радіотермо-метру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19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Кінцева продукція</a:t>
            </a:r>
          </a:p>
          <a:p>
            <a:pPr indent="266700" algn="just"/>
            <a:r>
              <a:rPr lang="uk-UA" sz="1400" b="1" cap="all" spc="19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Та впровадження:</a:t>
            </a:r>
          </a:p>
          <a:p>
            <a:pPr indent="266700" algn="just"/>
            <a:endParaRPr lang="uk-UA" sz="1400" b="1" cap="all" spc="20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Використання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радіотермометрів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у </a:t>
            </a:r>
            <a:r>
              <a:rPr lang="uk-UA" sz="1400" b="1" cap="all" spc="16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технологічних процесах тваринництва</a:t>
            </a:r>
            <a:r>
              <a:rPr lang="uk-UA" sz="1400" b="1" cap="all" spc="16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1" r="16502"/>
          <a:stretch/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5980" r="30779" b="6543"/>
          <a:stretch/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183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НАТАЛІЯ ГЕННАДІЇВНА</a:t>
            </a:r>
          </a:p>
          <a:p>
            <a:pPr algn="just"/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КОСУЛІНА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Захищена докторська дисертація на тему: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«Науково-технічні основи побудови </a:t>
            </a:r>
            <a:r>
              <a:rPr lang="uk-UA" sz="1400" b="1" cap="all" spc="12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інформаційних електромагнітних </a:t>
            </a:r>
            <a:r>
              <a:rPr lang="uk-UA" sz="1400" b="1" cap="all" spc="12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техно-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логій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підвищення продуктивності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біооб’єктів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рослинництва».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Обґрунтування теми: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Одним з перспективних напрямків 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по збільшенню виробництва продукції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рослинництва є розробка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інформацій-них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електромагнітних технологій. </a:t>
            </a:r>
            <a:r>
              <a:rPr lang="uk-UA" sz="1400" b="1" cap="all" spc="12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вирішення загальнодержавних проблем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в сільському господарстві можливе на основі застосування ефективних інформаційних електромагнітних технологій, здатних змінити традиційні способи виробництва сільськогосподарської продукції.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uk-UA" sz="1400" b="1" cap="all" spc="1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08" t="-3240"/>
          <a:stretch/>
        </p:blipFill>
        <p:spPr>
          <a:xfrm>
            <a:off x="179512" y="2204864"/>
            <a:ext cx="3816424" cy="38884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0560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НАТАЛІЯ ГЕННАДІЇВНА</a:t>
            </a:r>
          </a:p>
          <a:p>
            <a:pPr algn="just"/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КОСУЛІНА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Вирішення проблеми з визначення оптимальних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біотропних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параметрів Електромагнітного поля для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інфор-маційної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дії на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біооб’єкти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полягає в розробці математичних моделей, на основі яких визначався б можливий діапазон змін цих параметрів, а оптимізація цих параметрів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прово-дилась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за допомогою автоматизованих систем неруйнівного контролю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біооб’-єктів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  <a:p>
            <a:pPr indent="266700" algn="just"/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Використання автоматизованої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систе-ми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газорозрядної візуалізації для визначення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біотропних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параметрів Електромагнітного поля різних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біооб’-єктів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надасть можливість створити нові речовини і технології, що дозволять одержати пріоритетні результати в галузях науки і виробництва.</a:t>
            </a:r>
          </a:p>
          <a:p>
            <a:pPr indent="266700" algn="just"/>
            <a:endParaRPr lang="uk-UA" sz="1400" b="1" cap="all" spc="1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uk-UA" sz="1400" b="1" cap="all" spc="1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r="11502"/>
          <a:stretch/>
        </p:blipFill>
        <p:spPr>
          <a:xfrm>
            <a:off x="179512" y="2564903"/>
            <a:ext cx="3816424" cy="35283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885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НАТАЛІЯ ГЕННАДІЇВНА</a:t>
            </a:r>
          </a:p>
          <a:p>
            <a:pPr algn="just"/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КОСУЛІНА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Програма виконання:</a:t>
            </a:r>
          </a:p>
          <a:p>
            <a:pPr indent="266700" algn="just"/>
            <a:r>
              <a:rPr lang="uk-UA" sz="1400" b="1" cap="all" spc="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1.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Аналіз проблем підвищення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продук-тивності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біооб’єктів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рослинництва на основі електромагнітних технологій і обґрунтування напрямку досліджень.</a:t>
            </a:r>
          </a:p>
          <a:p>
            <a:pPr indent="266700" algn="just"/>
            <a:r>
              <a:rPr lang="uk-UA" sz="1400" b="1" cap="all" spc="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2.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Теоретичний аналіз процесів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форму-вання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газорозрядного образу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біооб’єктів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 основі ефекту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Кірліан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  <a:p>
            <a:pPr indent="266700" algn="just"/>
            <a:r>
              <a:rPr lang="uk-UA" sz="1400" b="1" cap="all" spc="2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3.</a:t>
            </a:r>
            <a:r>
              <a:rPr lang="uk-UA" sz="1400" b="1" cap="all" spc="2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Принципи побудови систем оцінки стану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біооб’єктів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 основі ефекту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Кірліан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  <a:p>
            <a:pPr indent="266700" algn="just"/>
            <a:r>
              <a:rPr lang="uk-UA" sz="1400" b="1" cap="all" spc="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4.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Вплив вільних радикалів на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газо-розрядну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візуалізацію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біооб’єктів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  <a:p>
            <a:pPr indent="266700" algn="just"/>
            <a:r>
              <a:rPr lang="uk-UA" sz="1400" b="1" cap="all" spc="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5.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Теоретичне дослідження взаємодії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інформаційного електромагнітного 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випромінювання край високочастотного діапазону з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біооб’єктами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рослинництва.</a:t>
            </a:r>
          </a:p>
          <a:p>
            <a:pPr indent="266700" algn="just"/>
            <a:r>
              <a:rPr lang="uk-UA" sz="1400" b="1" cap="all" spc="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6.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аналіз широкосмугових пристроїв </a:t>
            </a:r>
            <a:r>
              <a:rPr lang="uk-UA" sz="1400" b="1" cap="all" spc="1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формування інформаційного поляризованого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електромагнітного поля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крайвисоко-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частотного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діапазону.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r="11502"/>
          <a:stretch/>
        </p:blipFill>
        <p:spPr>
          <a:xfrm>
            <a:off x="179512" y="2564903"/>
            <a:ext cx="3816424" cy="35283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3"/>
            <a:ext cx="3816424" cy="35283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222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НАТАЛІЯ ГЕННАДІЇВНА</a:t>
            </a:r>
          </a:p>
          <a:p>
            <a:pPr algn="just"/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КОСУЛІНА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Кінцева продукція та впровадження:</a:t>
            </a:r>
          </a:p>
          <a:p>
            <a:pPr indent="266700" algn="just"/>
            <a:r>
              <a:rPr lang="uk-UA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розроблено автоматизовану систему газорозрядної візуалізації </a:t>
            </a:r>
            <a:r>
              <a:rPr lang="uk-UA" sz="1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біооб’єктів</a:t>
            </a:r>
            <a:r>
              <a:rPr lang="uk-UA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для визначення впливу інформаційного </a:t>
            </a:r>
            <a:r>
              <a:rPr lang="uk-UA" sz="1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Електро-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магнітного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поля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крайвисокочастотного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діапазону і оптимальних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біотропних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параметрів Електромагнітного поля для створення ефективних екологічно безпечних</a:t>
            </a:r>
            <a:br>
              <a:rPr lang="uk-UA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</a:b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і ресурсозберігаючих електромагнітних </a:t>
            </a:r>
            <a:r>
              <a:rPr lang="uk-UA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технологій в рослинництві.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3"/>
            <a:ext cx="3816424" cy="35283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3"/>
            <a:ext cx="3816424" cy="35283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09" y="4221089"/>
            <a:ext cx="2848999" cy="23861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11" y="4163600"/>
            <a:ext cx="2381880" cy="18485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8351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57230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наукова школа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22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«</a:t>
            </a:r>
            <a:r>
              <a:rPr lang="ru-RU" sz="22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Методи</a:t>
            </a:r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2200" cap="all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оцінки</a:t>
            </a:r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та </a:t>
            </a:r>
            <a:r>
              <a:rPr lang="ru-RU" sz="2200" cap="all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аналізу</a:t>
            </a:r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стану </a:t>
            </a:r>
            <a:r>
              <a:rPr lang="ru-RU" sz="2200" cap="all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біологічних</a:t>
            </a:r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2200" cap="all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об’єктів</a:t>
            </a:r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при </a:t>
            </a:r>
            <a:r>
              <a:rPr lang="ru-RU" sz="2200" cap="all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впливі</a:t>
            </a:r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на</a:t>
            </a:r>
            <a:r>
              <a:rPr lang="en-US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них </a:t>
            </a:r>
            <a:r>
              <a:rPr lang="ru-RU" sz="2200" cap="all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фізичних</a:t>
            </a:r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2200" cap="all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факторів</a:t>
            </a:r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електромагнітної</a:t>
            </a:r>
            <a:endParaRPr lang="en-US" sz="2200" cap="all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природи»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27784" y="1989415"/>
            <a:ext cx="629911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sz="32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ХАРКІВСЬКИЙ НАЦІОНАЛЬНИЙ ТЕХНІЧНИЙ</a:t>
            </a:r>
          </a:p>
          <a:p>
            <a:pPr algn="r"/>
            <a:r>
              <a:rPr lang="ru-RU" sz="32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УНІВЕРСИТЕТ СІЛЬСЬКОГО ГОСПОДАРСТВА</a:t>
            </a:r>
            <a:endParaRPr lang="en-US" sz="3200" b="1" cap="all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 algn="r"/>
            <a:r>
              <a:rPr lang="uk-UA" sz="32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ІМЕНІ</a:t>
            </a:r>
          </a:p>
          <a:p>
            <a:pPr algn="r"/>
            <a:r>
              <a:rPr lang="uk-UA" sz="32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ПЕТРА ВАСИЛЕНКА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829" y1="64072" x2="36829" y2="6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94674"/>
            <a:ext cx="3407965" cy="34706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178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ЮРІЙ МИХАЙЛОВИЧ</a:t>
            </a:r>
          </a:p>
          <a:p>
            <a:pPr algn="just"/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ФЕДЮШКО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Доктор технічних наук, професор кафедри автоматизації сільського 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виробництва Таврійського державного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агротехнологічного університету, </a:t>
            </a:r>
            <a:r>
              <a:rPr lang="uk-UA" sz="1400" b="1" cap="all" spc="3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академік Міжнародної академії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розвитку людини.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uk-UA" sz="1400" b="1" cap="all" spc="20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Захищена докторська дисертація на тему: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«Науково-технічні основи імпульсних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рефлектометричних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систем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досліджен-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ня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діелектричної спектроскопії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біо-логічних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об’єктів».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733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ЮРІЙ МИХАЙЛОВИЧ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ФЕДЮШКО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5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Обґрунтування теми. </a:t>
            </a:r>
            <a:r>
              <a:rPr lang="uk-UA" sz="1400" b="1" cap="all" spc="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Проведений аналіз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показує, створення перспективних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тех-нологій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у медицині, біології і сільському господарстві неможливе без вивчення фізико-хімічних процесів у біологічних об’єктах на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мікро-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і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нано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рівнях на основі методу діелектричної спектроскопії.</a:t>
            </a:r>
          </a:p>
          <a:p>
            <a:pPr indent="266700" algn="just"/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 роботі вирішується важлива для медицини, біології і сільського господарства проблема, пов’язана зі створенням технічних засобів для дослідження діелектричних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характерис-тик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різних біологічних об’єктів на різних рівнях їх розвитку (клітини, тканини, організм  в цілому). Отримані результати дозволять створити нові речовини і технології у медицині, біології і сільському господарстві, отримати відомості про фізико-хімічні процеси в біологічних об’єктах.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r="62329" b="24966"/>
          <a:stretch/>
        </p:blipFill>
        <p:spPr>
          <a:xfrm>
            <a:off x="179512" y="2564904"/>
            <a:ext cx="3816424" cy="35283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881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ЮРІЙ МИХАЙЛОВИЧ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ФЕДЮШКО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Програма виконання: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1.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Аналіз проблем з дослідження 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діелектричних параметрів біологічних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об’єктів і матеріалів.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2.</a:t>
            </a:r>
            <a:r>
              <a:rPr lang="uk-UA" sz="1400" b="1" cap="all" spc="3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Теоретичний аналіз процесу імпульсної </a:t>
            </a:r>
            <a:r>
              <a:rPr lang="uk-UA" sz="1400" b="1" cap="all" spc="3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рефлектометрії</a:t>
            </a:r>
            <a:r>
              <a:rPr lang="uk-UA" sz="1400" b="1" cap="all" spc="3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при 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дослідженні діелектричних параметрів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біологічних об’єктів.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3.</a:t>
            </a:r>
            <a:r>
              <a:rPr lang="uk-UA" sz="1400" b="1" cap="all" spc="3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3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Теоретичне обґрунтування і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дослідження моделей електронних систем імпульсного рефлектометра.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4.</a:t>
            </a:r>
            <a:r>
              <a:rPr lang="uk-UA" sz="1400" b="1" cap="all" spc="3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Метрологічне забезпечення 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імпульсних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рефлектометричних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систем </a:t>
            </a:r>
            <a:r>
              <a:rPr lang="uk-UA" sz="1400" b="1" cap="all" spc="3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для вимірювання електрофізичних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параметрів біологічних об’єктів.</a:t>
            </a: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5.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Експериментальне дослідження 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елементів імпульсного рефлектометра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і </a:t>
            </a:r>
            <a:r>
              <a:rPr lang="uk-UA" sz="1400" b="1" cap="all" spc="13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діелектричної спектроскопії біологічних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об’єктів.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r="62329" b="24966"/>
          <a:stretch/>
        </p:blipFill>
        <p:spPr>
          <a:xfrm>
            <a:off x="179512" y="2564904"/>
            <a:ext cx="3816424" cy="35283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982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ЮРІЙ МИХАЙЛОВИЧ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ФЕДЮШКО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3550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18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Кінцева продукція та впровадження:</a:t>
            </a:r>
          </a:p>
          <a:p>
            <a:pPr indent="266700" algn="just"/>
            <a:endParaRPr lang="uk-UA" sz="1400" b="1" cap="all" spc="19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16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</a:t>
            </a:r>
            <a:r>
              <a:rPr lang="uk-UA" sz="1400" b="1" cap="all" spc="16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Застосування імпульсних </a:t>
            </a:r>
            <a:r>
              <a:rPr lang="uk-UA" sz="1400" b="1" cap="all" spc="16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рефлекто-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метричних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систем для створення бази даних для діелектричної проникності біологічних об’єктів сільського господарства, медицини, біології дозволить створити нові 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оптимальні Електромагнітні технології;</a:t>
            </a:r>
          </a:p>
          <a:p>
            <a:pPr indent="266700" algn="just">
              <a:spcBef>
                <a:spcPts val="600"/>
              </a:spcBef>
              <a:spcAft>
                <a:spcPts val="600"/>
              </a:spcAft>
            </a:pPr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провести аналіз біофізичних явищ на різних рівнях організації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біо-логічних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систем і розробити шляхи регуляції в них фізико-хімічних процесів;</a:t>
            </a:r>
          </a:p>
          <a:p>
            <a:pPr indent="266700" algn="just">
              <a:spcBef>
                <a:spcPts val="600"/>
              </a:spcBef>
              <a:spcAft>
                <a:spcPts val="600"/>
              </a:spcAft>
            </a:pPr>
            <a:r>
              <a:rPr lang="uk-UA" sz="1400" b="1" cap="all" spc="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підвищити достовірність діагностики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 медицині;</a:t>
            </a:r>
          </a:p>
          <a:p>
            <a:pPr indent="266700" algn="just">
              <a:spcBef>
                <a:spcPts val="600"/>
              </a:spcBef>
              <a:spcAft>
                <a:spcPts val="600"/>
              </a:spcAft>
            </a:pPr>
            <a:r>
              <a:rPr lang="uk-UA" sz="1400" b="1" cap="all" spc="26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</a:t>
            </a:r>
            <a:r>
              <a:rPr lang="uk-UA" sz="1400" b="1" cap="all" spc="26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нові якісні матеріали і вироби в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промисловості.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223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Микола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Петрович</a:t>
            </a:r>
          </a:p>
          <a:p>
            <a:pPr algn="just"/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кунденко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Доктор технічних наук, професор, завідуючий кафедри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інтегрованих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електротехнологій</a:t>
            </a:r>
            <a:r>
              <a:rPr lang="ru-RU" sz="1400" b="1" cap="all" spc="2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та </a:t>
            </a:r>
            <a:r>
              <a:rPr lang="uk-UA" sz="1400" b="1" cap="all" spc="2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процесів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14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харківського національного технічного 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університет</a:t>
            </a:r>
            <a:r>
              <a:rPr lang="ru-RU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у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сільського господарства імені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петра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василенка</a:t>
            </a:r>
            <a:r>
              <a:rPr lang="en-US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uk-UA" sz="1400" b="1" cap="all" spc="20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Захищена докторська дисертація на тему: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«Молекулярна акустична технологія та електронні системи контролю в технологічному процесі відтворення тварин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/>
          <a:stretch/>
        </p:blipFill>
        <p:spPr>
          <a:xfrm>
            <a:off x="323528" y="2386487"/>
            <a:ext cx="3384376" cy="37285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702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Микола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Петрович</a:t>
            </a:r>
          </a:p>
          <a:p>
            <a:pPr algn="just"/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кунденко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1857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5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Обґрунтування теми.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У дисертаційній роботі вирішується важлива для теорії та практики проблема отримання науково обґрунтованих теоретичних і експериментальних результатів на основі використання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низькоінтенсивних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акустичних  коливань для впливу на мікрооб’єкти тварин перед їх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кріоконсервацією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 метою підвищення їх стійкості до низьких температур і запліднюючої здатності, а також зниженню кількості мікрооб’єктів у дозах для штучного запліднення.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 метою визначення оптимальних параметрів акустичних коливань для впливу на мікрооб’єкти тваринництва в роботі розглянуте створення електронної системи контролю.</a:t>
            </a: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6800"/>
            <a:ext cx="3816424" cy="352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3233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Микола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Петрович</a:t>
            </a:r>
          </a:p>
          <a:p>
            <a:pPr algn="just"/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кунденко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1857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5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Програма виконання:</a:t>
            </a:r>
          </a:p>
          <a:p>
            <a:pPr indent="266700" algn="just"/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1. Досліджено процес взаємодії </a:t>
            </a:r>
            <a:r>
              <a:rPr lang="uk-UA" sz="1400" b="1" cap="all" spc="11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низькоінтенсивних</a:t>
            </a:r>
            <a:r>
              <a:rPr lang="uk-UA" sz="1400" b="1" cap="all" spc="11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акустичних коливань 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 мікрооб’єктами тварин перед їх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кріоконсервацією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і визначена необхідна швидкість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мікропотоків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у </a:t>
            </a:r>
            <a:r>
              <a:rPr lang="uk-UA" sz="1400" b="1" cap="all" spc="13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кріоконсервуючому</a:t>
            </a:r>
            <a:r>
              <a:rPr lang="uk-UA" sz="1400" b="1" cap="all" spc="13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середовищі поблизу 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границь мікрооб’єктів.</a:t>
            </a:r>
          </a:p>
          <a:p>
            <a:pPr indent="266700" algn="just"/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2. Досліджено процес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масопередачі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в структурі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кріоконсервуюче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середовище – мікрооб’єкти й визначені параметри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низькоінтенсивних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акустичних коливань для впливу на мікрооб’єкти тварин перед їх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кріоконсервацією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 метою стійкості до низьких температур і підвищення їх запліднюваності.</a:t>
            </a:r>
          </a:p>
          <a:p>
            <a:pPr indent="266700" algn="just"/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3. Обґрунтовано метод визначення оптимальних параметрів акустичних коливань.</a:t>
            </a:r>
          </a:p>
        </p:txBody>
      </p:sp>
      <p:pic>
        <p:nvPicPr>
          <p:cNvPr id="18" name="Рисунок 1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6800"/>
            <a:ext cx="3816000" cy="352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6800"/>
            <a:ext cx="3816424" cy="352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0767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Микола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Петрович</a:t>
            </a:r>
          </a:p>
          <a:p>
            <a:pPr algn="just"/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кунденко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1857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17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Кінцева продукція та впровадження:</a:t>
            </a:r>
          </a:p>
          <a:p>
            <a:pPr indent="266700" algn="just"/>
            <a:endParaRPr lang="uk-UA" sz="1400" b="1" cap="all" spc="5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Створено </a:t>
            </a:r>
            <a:r>
              <a:rPr lang="uk-UA" sz="1400" b="1" cap="all" spc="4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низькоінтенсивну</a:t>
            </a:r>
            <a:r>
              <a:rPr lang="uk-UA" sz="1400" b="1" cap="all" spc="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акустичну технологію й електронну систему контролю по визначенню оптимальних параметрів акустичних коливань для впливу на мікрооб’єкти тварин ВРХ (спермії, ембріони). Перед їх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кріоконсервацією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 метою виходу життєздатних сперміїв і ембріонів після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кріоконсервації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, підвищення їх запліднюючої здатності й зниження кількості сперміїв у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спермодозах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для штучного запліднення.</a:t>
            </a:r>
          </a:p>
          <a:p>
            <a:pPr indent="266700" algn="just"/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Встановлено, що опромінення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спермодоз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акустичним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випромінюван-ням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перед їх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кріоконсервацією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підвищує вихід життєздатних сперміїв після </a:t>
            </a:r>
            <a:r>
              <a:rPr lang="uk-UA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кріоконсервації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до 70…80%.</a:t>
            </a:r>
          </a:p>
        </p:txBody>
      </p:sp>
      <p:pic>
        <p:nvPicPr>
          <p:cNvPr id="18" name="Рисунок 1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6800"/>
            <a:ext cx="3816000" cy="352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6800"/>
            <a:ext cx="3816424" cy="352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3166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4000" cap="all" spc="-52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 2021 </a:t>
            </a:r>
            <a:r>
              <a:rPr lang="uk-UA" sz="4000" spc="-52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р.</a:t>
            </a:r>
            <a:r>
              <a:rPr lang="uk-UA" sz="4000" cap="all" spc="-52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НАУКОВУ ШКОЛУ ОЧОЛЮЄ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НАТАЛІЯ ГЕННАДІЇВНА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КОСУЛІНА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6E27FD2-FED2-4557-9B66-5D918CF88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7473" y="2220513"/>
            <a:ext cx="6217006" cy="38465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298855" lon="600000" rev="21573786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3382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Володимирович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КОЗАК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КАНДИДАТ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ТЕХНІЧНИХ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НАУК, ДОЦЕНТ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кафедри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енергетики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та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електро-технічних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систем в АПК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Подільського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державного аграрно-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технічного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університету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uk-UA" sz="1400" b="1" cap="all" spc="20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Захищена КАНДИДАТСЬКА дисертація на тему: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Радіоімпульсна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електромагнітна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біотехнологія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та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електронні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системи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знищення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шкідників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кореневої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системи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рослин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6" y="2564904"/>
            <a:ext cx="3093416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195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ОСНОВОПОЛОЖНИК ШКОЛИ </a:t>
            </a:r>
            <a:endParaRPr lang="uk-UA" sz="4000" b="1" cap="all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ЛЕВ ФЕДОРОВИЧ </a:t>
            </a:r>
            <a:endParaRPr lang="en-US" sz="3600" cap="all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КУЧИН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1857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ru-RU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ЛЕВ ФЕДОРОВИЧ </a:t>
            </a:r>
            <a:r>
              <a:rPr lang="ru-RU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народився</a:t>
            </a:r>
            <a:r>
              <a:rPr lang="ru-RU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12 </a:t>
            </a:r>
            <a:r>
              <a:rPr lang="ru-RU" sz="1400" b="1" cap="all" spc="1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грудня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1924 року в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Ростові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-на-Дону. З 1942 по 1945 роки брав участь у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бойових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діях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,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інвалід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Великої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Вітчизняної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війни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 У 1951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роц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і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закінчив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Харківський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полі-технічний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інститут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за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спеціальністю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радіотехніка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 З 1951 по 1971 роки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перебував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військовій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службі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,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працюючи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науковим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співробітником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та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викладачем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у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Вищому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навчально-му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закладі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авіаційних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та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ракетних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військ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  <a:p>
            <a:pPr indent="266700" algn="just"/>
            <a:r>
              <a:rPr lang="uk-UA" sz="1400" b="1" cap="all" spc="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присвоєно військове звання: полковник,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спеціаліст першого класу ракетних військ. У 1997 році рішенням Федерації космонавтики України був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нагород-</a:t>
            </a:r>
            <a:r>
              <a:rPr lang="uk-UA" sz="1400" b="1" cap="all" spc="13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жений</a:t>
            </a:r>
            <a:r>
              <a:rPr lang="uk-UA" sz="1400" b="1" cap="all" spc="13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медаллю імені Юрія Васильовича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Кондратюка. Заслужений винахідник СРСР. отримав 22 державні нагороди.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r="21804"/>
          <a:stretch/>
        </p:blipFill>
        <p:spPr>
          <a:xfrm>
            <a:off x="179512" y="2564904"/>
            <a:ext cx="3816424" cy="35283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2597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Володимирович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КОЗАК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/>
            <a:r>
              <a:rPr lang="uk-UA" sz="1400" b="1" cap="all" spc="200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Обгрунтування</a:t>
            </a:r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теми:</a:t>
            </a:r>
          </a:p>
          <a:p>
            <a:pPr indent="266700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Дисертація присвячена рішенню теоретичних та експериментальних задач з обґрунтування та розробці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радіоімпульсної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біотехнології для знищення комах-шкідників плодів кореневої системи плодових культур.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Наукові та практичні дослідження останніх років показують, що альтернативою хімічному методу захисту рослин може бути метод на основі екологічно безпечної та ефективної імпульсної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-магнітної технології.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106" y="2223748"/>
            <a:ext cx="3093416" cy="29032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378A3A-E651-42A7-851F-1F20C68E0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4556419"/>
            <a:ext cx="3093416" cy="15984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279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Володимирович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КОЗАК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ПРОГРАМА ВИКОНАННЯ: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 роботі на основі  математичної моделі досліджено процес взаємодії імпульсного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ЕМП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сантиметрового діапазону довжин хвиль зі шкідниками кореневої системи рослин та визначені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біотропні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параметри імпульсного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ЕМП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для їх знищення.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Проведені розрахунки показали, що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біотропними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параметрами Імпульс-ного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ЕМП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для знищення комах є: потужність джерела Електромагнітної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ЕнергіЇ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1540 Вт; тривалість імпульсів 0,1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мкс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; шпаристість 200; частота заповнення імпульсів 10 ГГц; експозиція 2 с.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241" y="2341471"/>
            <a:ext cx="3093416" cy="21750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6D4760-254B-43BB-AB1D-96EF78D19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510" y="3607418"/>
            <a:ext cx="2322889" cy="25313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406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Володимирович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КОЗАК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17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Кінцева продукція та впровадження: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Для створення біотехнології був розроблений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чотирикаскадний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генератор з розташуванням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диодів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в єдиній електродинамічній  системі та широкосмугова рупорна система випромінювання.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Аналіз врожайності та якості плодів показав, що знищення комах в коренях яблунь дозволило збільшити врожайність яблук на 13…20%, сахарний та  вітамінний вміст на 15…20%, хімічних препаратів в плодах не знайдено в порівнянні з еталонною  ділянкою.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105" y="2287746"/>
            <a:ext cx="3516523" cy="17893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D77CA4-597E-41EE-8089-4DBB3A7BA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29" y="3975035"/>
            <a:ext cx="3572783" cy="21879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536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МАКСИМ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СЕРГІЙОВИЧ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СОРОКІН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ru-RU" sz="1400" b="1" cap="all" spc="17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завідувач</a:t>
            </a:r>
            <a:r>
              <a:rPr lang="ru-RU" sz="1400" b="1" cap="all" spc="17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17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кафедри</a:t>
            </a:r>
            <a:r>
              <a:rPr lang="ru-RU" sz="1400" b="1" cap="all" spc="17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17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автоматизованих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13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електромеханічних</a:t>
            </a:r>
            <a:r>
              <a:rPr lang="ru-RU" sz="1400" b="1" cap="all" spc="13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систем </a:t>
            </a:r>
            <a:r>
              <a:rPr lang="uk-UA" sz="1400" b="1" cap="all" spc="13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ХАРКІВСЬКОГО НАЦІОНАЛЬНОГО ТЕХНІЧНОГО УНІВЕРСИТЕТУ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СІЛЬСЬКОГО ГОСПОДАРСТВА ІМЕНІ ПЕТРА ВАСИЛЕНКА</a:t>
            </a:r>
          </a:p>
          <a:p>
            <a:pPr indent="266700" algn="just"/>
            <a:endParaRPr lang="uk-UA" sz="1400" b="1" cap="all" spc="20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Захищена КАНДИДАТСЬКА дисертація на тему: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«ІМПУЛЬСНА ЕЛЕКТРОМАГНІТНА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ТЕХНО-ЛОГІЯ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І ТЕХНІЧНІ СИСТЕМИ ПІДВИЩЕННЯ ВІДТВОРЮВАНОСТІ ТВАРИН»</a:t>
            </a: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1" y="2568553"/>
            <a:ext cx="2880000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584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МАКСИМ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СЕРГІЙОВИЧ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СОРОКІН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7548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Обгрунтування</a:t>
            </a:r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теми: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підвищування запліднюваності тварин та стійкості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сперміїв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до низьких температур при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крІоконсервацІЇ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може бути здійснено за допомогою використання інформаційного електромагнітного поля для впливу на спермії тварин перед їх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кріоконсервацією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аналіз взаємодії інформаційного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ЕМП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 клітковому рівні показує, що електромагнітне інформаційне випромінення слід сприймати як найтонший інструмент майже безмежного впливу на біологічні процеси в живому організмі.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983D92-C80B-4E16-B4C8-0A4B0965FEF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9" y="2309282"/>
            <a:ext cx="2880000" cy="28527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869071-9568-4DD1-8489-B9DE6D13500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055" y="3949575"/>
            <a:ext cx="2880000" cy="18675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431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МАКСИМ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СЕРГІЙОВИЧ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СОРОКІН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7548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ПРОГРАМА ВИКОНАННЯ: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обгрунтувати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біофізичну дію інформаційного імпульсного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ЕМП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 спермії тварин в технологічному процесі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кріоконсервації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для підвищення відтворюваності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врх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;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розробити модель взаємодії інформаційного імпульсного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випромінювання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КВЧ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диапазону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сперміями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тварин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врх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;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розробити та провести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експери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-ментальні дослідження імпульсного генератора на відповідність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біотропним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параметрам інформацій-ного імпульсного випромінювання міліметрового діапазону для впливу на спермії тварин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врх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E351190-221F-4BB5-976F-4154486C5CB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25" y="2513059"/>
            <a:ext cx="2880000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5B1E856-F772-46AB-BBBC-26667403A9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738" y="4005064"/>
            <a:ext cx="2520280" cy="18012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9650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МАКСИМ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СЕРГІЙОВИЧ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СОРОКІН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17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Кінцева продукція та впровадження: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лабораторні дослідження проводи-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лись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в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ГПОХ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«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Кутузовка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» інституту тваринництва національної академії аграрних наук України разом зі співробітниками цього інституту на експериментальній установці. В результаті досліду було визначено, що опромінення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спермодоз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імпульсним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підвищує вихід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життєспроможних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сперміїв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до 60%.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економічна ефективність від застосування інформаційної  імпульс-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ної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Електромагнітної технології при відтворенні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ВРХ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склала 37 тис. грн.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414651-2B23-4E7B-B959-4B88F6D10E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42" y="2996952"/>
            <a:ext cx="3634814" cy="28718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2780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МАРІЯ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ОЛЕКСАНДРІВНА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ЧОРНА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ДОЦЕНТ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кафедри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БІОМЕДИЧНОЇ ІНЖЕНЕРІЇ ТА ТЕОРЕТИЧНОЇ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-ТЕХНІКИ ХАРКІВСЬКОГО НАЦІОНАЛЬНОГО ТЕХНІЧНОГО УНІВЕРСИТЕТУ СІЛЬСЬКОГО ГОСПОДАРСТВА ІМЕНІ ПЕТРА ВАСИЛЕНКА</a:t>
            </a:r>
          </a:p>
          <a:p>
            <a:pPr indent="266700" algn="just"/>
            <a:endParaRPr lang="uk-UA" sz="1400" b="1" cap="all" spc="20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Захищена КАНДИДАТСЬКА дисертація на тему: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«ОБҐРУНТУВАННЯ МЕТОДІВ ТА ПРИСТРОЇВ ІНФОРМАЦІЙНОЇ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ЕЛЕКТРОМАГ-НІТНОЇ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ТЕХНОЛОГІЇ ПІДВИЩЕННЯ ВРОЖАЙ-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НОСТІ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СОНЯШНИКА»</a:t>
            </a: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1" y="2564904"/>
            <a:ext cx="2880000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3839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МАРІЯ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ОЛЕКСАНДРІВНА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ЧОРНА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Обгрунтування</a:t>
            </a:r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теми: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Метою дисертаційної роботи є розробка ефективної інформаційної ЕЛЕКТРОМАГНІТНОЇ біотехнології та електронної системи вимірювання хемілюмінесценції насіння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соняш-ника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для визначення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біотропних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параметрів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ЕМП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, що викликають підвищення врожайності і якості соняшника через передпосівну обробку насіння.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217C7C-89A0-424B-BF25-84327AD312F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2208206"/>
            <a:ext cx="2880000" cy="24415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A3AD82-338F-4564-A3F1-276D7618C7C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4368963"/>
            <a:ext cx="3376060" cy="18945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571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МАРІЯ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ОЛЕКСАНДРІВНА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ЧОРНА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7548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ПРОГРАМА ВИКОНАННЯ: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обґрунтувати біофізичну дію інформаційного випромінювання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КВЧ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діапазону на насіння соняшника для підвищення його врожайності та олійності;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за допомогою розробленої автоматизованої системи уточнити оптимальні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біотропні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параметри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ЕМП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КВЧ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для передпосівної обробки насіння соняшника з параметру хемілюмінесценції;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провести польові дослідження врожайності та олійності насіння соняшника з насіння обробленого перед посівом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КВЧ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діапазону.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19F91C-57CD-4822-A269-C8605252C32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2224942"/>
            <a:ext cx="3018859" cy="25195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0FA0F6-923F-4CAD-832C-A306AF58579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394" y="4005064"/>
            <a:ext cx="2249037" cy="2037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334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ОСНОВОПОЛОЖНИК ШКОЛИ </a:t>
            </a:r>
            <a:endParaRPr lang="uk-UA" sz="4000" b="1" cap="all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ЛЕВ ФЕДОРОВИЧ </a:t>
            </a:r>
            <a:endParaRPr lang="en-US" sz="3600" cap="all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КУЧИН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У 1958 році захистив кандидатську, а в </a:t>
            </a:r>
            <a:r>
              <a:rPr lang="ru-RU" sz="1400" b="1" cap="all" spc="5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1970 році – докторську дисертації за закри-</a:t>
            </a: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тою тематикою. У 1967 році одержав зван-</a:t>
            </a:r>
            <a:r>
              <a:rPr lang="ru-RU" sz="1400" b="1" cap="all" spc="7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ня доцента, а згодом (1970 рік) – професора. </a:t>
            </a:r>
          </a:p>
          <a:p>
            <a:pPr indent="266700" algn="just"/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 1971 по 1976 роки завідував кафедрою </a:t>
            </a:r>
            <a:r>
              <a:rPr lang="ru-RU" sz="1400" b="1" cap="all" spc="5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теоретичної електромеханіки Харківського</a:t>
            </a: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авіаційного інституту, а з 1976 по 1989 роки – </a:t>
            </a: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кафедрою загальної електротехніки Хар-ківського інституту механізації і електри-фікації сільського господарства. З 1951 року виконував наукові роботи в </a:t>
            </a:r>
            <a:r>
              <a:rPr lang="ru-RU" sz="14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галузі радіоелектроніки та електромагніто</a:t>
            </a: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біології з метою цілеспрямованих змін у живих об’-</a:t>
            </a:r>
            <a:r>
              <a:rPr lang="ru-RU" sz="1400" b="1" cap="all" spc="4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єктах. організував міжгалузевий навчально-</a:t>
            </a: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виробничий комплекс, що об’єднує під-розділи десяти вищих навчальних закла-</a:t>
            </a:r>
            <a:r>
              <a:rPr lang="ru-RU" sz="14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дів та науково-дослідних інститутів, очолю-</a:t>
            </a:r>
            <a:r>
              <a:rPr lang="ru-RU" sz="1400" b="1" cap="all" spc="7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вав Харківську</a:t>
            </a: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обласну секцію “Застосу-вання НадВисокоЧастотної енергії у народному господарстві”.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r="21804"/>
          <a:stretch/>
        </p:blipFill>
        <p:spPr>
          <a:xfrm>
            <a:off x="179512" y="2564904"/>
            <a:ext cx="3816424" cy="35283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4" r="9106"/>
          <a:stretch/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819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МАРІЯ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ОЛЕКСАНДРІВНА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ЧОРНА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17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Кінцева продукція та впровадження: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 результаті теоретичних і експериментальних досліджень було виготовлено систему для вимірю-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вання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хемілюмінесценції насіння</a:t>
            </a:r>
            <a:r>
              <a:rPr lang="en-US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: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пристрій з кюветою для насіння, підсилювальний блок і високо-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вольтний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блок живлення. Проведені трирічні досліди з передпосівної обробки насіння соняшника інформаційним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міліметрового діапазону з уточненими за допомогою розробленої системи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біотропними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параметрами показали, що дана технологія дозволить збільшити врожайність соняшника на 20...25%.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249EE03-DE48-4147-86EC-1C7C55388DE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3711" y="2316044"/>
            <a:ext cx="3624011" cy="24494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6091EA-3939-44B3-B400-D1BE80AA807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9566" y="4209500"/>
            <a:ext cx="2964866" cy="18837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402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Тарас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Дмитрович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Гуцол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ДОКТОР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ТЕХНІЧНИХ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НАУК, ДОЦЕНТ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кафедри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енергозберігаючих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техно-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логій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та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енергетичного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менеджменту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Подільського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державного аграрно-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технічного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університету</a:t>
            </a:r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uk-UA" sz="1400" b="1" cap="all" spc="20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Захищена ДОКТОРСЬКА дисертація на тему: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Електромагнітні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методи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і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радіомет-ричні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системи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дистанційної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діагнос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-тики стану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тварин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».</a:t>
            </a: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1" y="2564904"/>
            <a:ext cx="2880000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857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Тарас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Дмитрович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Гуцол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Обгрунтування</a:t>
            </a:r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теми: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Промислове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тваринництво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висуває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до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ветеринарії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ряд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вимог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до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особливостей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її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функціонування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при поточному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виробництві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ураху-ванням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біологічних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,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економічних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і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організаційних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чинників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 Так,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систематичний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контроль стану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здоров’я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тварин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стає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необхідною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умовою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оптимального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функціону-вання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тваринницьких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комплексів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, а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його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вдосконалення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–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однією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найважливіших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задач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ветеринарної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науки і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передової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практики. Про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важливість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систематичного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контро-лю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стану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тварин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можна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судити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по коровам,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які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вражені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маститом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120287-16E1-4134-9EE7-599553B49DB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2354977"/>
            <a:ext cx="2715825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1699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Тарас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Дмитрович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Гуцол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ПРОГРАМА ВИКОНАННЯ: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провести аналіз математичної моделі плину крові і встановити її зв’язок з фізіологічним станом тварин на основі випромінюваного плином крові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ЕМП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;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теоретично обґрунтувати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струк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-туру радіометричного приймача за критерієм статичної інваріантності до флуктуацій коефіцієнта посилення та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вузькосмугової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перешкоди;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розробити та експериментально дослідити елементи і вузли радіо-метричного приймача;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провести експериментальні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дос-лідження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 дистанційного виміру власного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(температури) тварин радіометричним приймачем в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залеж-ності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від умов утримання 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хвороб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3126C7E-4FA0-4D9C-9B11-881491D4413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241" y="2383050"/>
            <a:ext cx="2994173" cy="24443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B1CF26-768F-4CC8-AD6C-EE2EC91612E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727" y="4674214"/>
            <a:ext cx="2994173" cy="14401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558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Тарас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Дмитрович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Гуцол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17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Кінцева продукція та впровадження: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 результаті теоретичних і експериментальних досліджень був розроблений радіометричний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прий-мач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 параметрами: чутливість </a:t>
            </a:r>
            <a:b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</a:b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10</a:t>
            </a:r>
            <a:r>
              <a:rPr lang="uk-UA" sz="1400" b="1" cap="all" spc="200" baseline="300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-15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…10</a:t>
            </a:r>
            <a:r>
              <a:rPr lang="uk-UA" sz="1400" b="1" cap="all" spc="200" baseline="300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-17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Вт, діапазон частот 30…40 ГГц, швидкодія 2…4 с, точність вимірювань 0,1°С. Використання радіометричної системи в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техно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-логічних процесах тваринництва дозволить підвищити продуктивність тварин на 20…25%, на 15…20% зменшити витрати на ліки, розробити раціон годівлі та утримання тварин. Розрахунки показують, що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екон</a:t>
            </a:r>
            <a:r>
              <a:rPr lang="ru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мічна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ефективність від використання радіометричної системи для діагностики стада корів (1000 голів) складе 145764,32 грн.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C017AF-1567-44DF-9A77-8C850661B060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2286164"/>
            <a:ext cx="2766020" cy="30069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DBCC2A-233C-4CFF-B764-0E22161D06E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732" y="4467293"/>
            <a:ext cx="3099188" cy="1651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9359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ЮРІЙОВИЧ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ФЕДЮШКО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7106" y="3074764"/>
            <a:ext cx="8709788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кандидат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ТЕХНІЧНИХ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НАУК,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ПІДПРИЄМЕЦЬ</a:t>
            </a:r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uk-UA" sz="1400" b="1" cap="all" spc="20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Захищена КАНДИДАТСЬКА дисертація на тему: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Електромагнітний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метод і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технічні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системи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захисту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плодів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від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грибкових</a:t>
            </a:r>
            <a:r>
              <a:rPr lang="ru-RU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хвороб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».</a:t>
            </a:r>
            <a:endParaRPr lang="en-US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en-US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Метою дисертаційної роботи є розробка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низькоенергетичних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електромагнітних методів і джерел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для знищення фізіологічних і грибкових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хвороб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 плодах яблунь в процесі їх тривалого зберігання.</a:t>
            </a:r>
          </a:p>
        </p:txBody>
      </p:sp>
    </p:spTree>
    <p:extLst>
      <p:ext uri="{BB962C8B-B14F-4D97-AF65-F5344CB8AC3E}">
        <p14:creationId xmlns:p14="http://schemas.microsoft.com/office/powerpoint/2010/main" val="34485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ЮРІЙОВИЧ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ФЕДЮШКО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Обгрунтування</a:t>
            </a:r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теми: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Забезпечення населення плодовою продукцією визначається не лише рівнем виробництва, але й ефективною організацією зберігання. Практичний досвід показує, що для зберігання плодово-ягідної продукції широкого розповсюдження набув метод зберігання плодів в холодильних камерах з регульованим газовим середовищем (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РГС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). Застосування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РГС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дозволяє значно збільшити вихід стандартної продукції в порівнянні із звичайним холодильним зберіганням на 10…15%, зменшити втрати в 2…3 рази без помітного зниження якості плодів.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7B3EAE-DFFF-43BF-BF06-E321CE6CBFE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0055" y="2899718"/>
            <a:ext cx="3802936" cy="25595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108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ЮРІЙОВИЧ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ФЕДЮШКО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1857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ПРОГРАМА ВИКОНАННЯ: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обґрунтувати біофізичну дію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низькоенергетичних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випромінювань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КВЧ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діапазону для знищення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фізіоло</a:t>
            </a:r>
            <a:r>
              <a:rPr lang="en-US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гічних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і грибкових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хвороб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 плодах яблунь в процесі їх тривалого зберігання; 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розробити джерело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КВЧ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діапазону для знищення грибкових мікроорганізмів на поверхні плодів;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провести багатофакторний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експе</a:t>
            </a:r>
            <a:r>
              <a:rPr lang="en-US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римент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 уточнення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біоторопних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параметрів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для знищення мікроорганізмів на поверхні плодів;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провести виробничі дослідження збереження плодів яблунь оброблених перед закладкою на зберігання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ЕМВ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9D251A-5B7B-4F64-8731-D7AB9835476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42" y="2281870"/>
            <a:ext cx="3988082" cy="344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379454-EBDD-4F96-8860-169D25A353E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4080595"/>
            <a:ext cx="2687866" cy="21109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202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НАТАЛІЇ ГЕННАДІЇВНИ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ЮРІЙОВИЧ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ФЕДЮШКО</a:t>
            </a:r>
            <a:endParaRPr lang="ru-RU" sz="3600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17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Кінцева продукція та впровадження: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У дисертаційній роботі на основі теоретичних і експериментальних досліджень створена інформаційна електромагнітна технологія і електронна система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-магнітного випромінювання в міліметровому діапазоні довжин хвиль для знищення мікроорганізмів на поверхні яблук з метою збільшення термінів їх зберігання в умовах зовнішнього середовища.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Економічна ефективність від застосування електромагнітної технології для тривалого зберігання яблук складає біля 10000 грн. </a:t>
            </a:r>
            <a:b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</a:b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 1 т продукції.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75BB46-C83D-4EA2-BC15-7B69997E82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464" y="2523592"/>
            <a:ext cx="3669456" cy="2414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9189E9-6778-4D15-B5C2-26FEB4EE42D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951" y="4620721"/>
            <a:ext cx="2743969" cy="15695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7599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4000" b="1" cap="all" spc="-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наукова школа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 НАУКОВИЙ СТУПІНЬ ДОКТОРА ТЕХНІЧНИХ НАУК</a:t>
            </a:r>
          </a:p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За тематикою школи</a:t>
            </a:r>
          </a:p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захистилися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829" y1="64072" x2="36829" y2="6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94674"/>
            <a:ext cx="3407965" cy="34706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Прямоугольник 15"/>
          <p:cNvSpPr/>
          <p:nvPr/>
        </p:nvSpPr>
        <p:spPr>
          <a:xfrm>
            <a:off x="3851920" y="1938133"/>
            <a:ext cx="5074974" cy="43858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/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550" b="1" cap="all" spc="15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Черенков олександр</a:t>
            </a:r>
            <a:r>
              <a:rPr lang="ru-UA" sz="1550" b="1" cap="all" spc="15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данилович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ru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</a:t>
            </a:r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МОРОЗ ОЛЕКСАНДР МИКОЛАЙОВИЧ 	(ХНТУСГ)</a:t>
            </a:r>
          </a:p>
          <a:p>
            <a:pPr indent="266700"/>
            <a:r>
              <a:rPr lang="ru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3</a:t>
            </a:r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КОСУЛІНА НАТАЛІЯ ГЕННАДІЇВНА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ru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4</a:t>
            </a:r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ФІЛІППОВ РОБЕРТ ЛЕОНІДОВИЧ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ru-UA" sz="1550" b="1" cap="all" spc="18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5</a:t>
            </a:r>
            <a:r>
              <a:rPr lang="uk-UA" sz="1550" b="1" cap="all" spc="18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  <a:r>
              <a:rPr lang="uk-UA" sz="1550" b="1" cap="all" spc="18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МУНТЯН ВОЛОДИМИР ОЛЕКСІЙОВИЧ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(ТДАТУ)</a:t>
            </a:r>
          </a:p>
          <a:p>
            <a:pPr indent="266700"/>
            <a:r>
              <a:rPr lang="ru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6</a:t>
            </a:r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МЄГЕЛЬ ЮРІЙ ЄВГЕНОВИЧ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ru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7</a:t>
            </a:r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ЛИСИЧЕНКО МИКОЛА ЛЕОНІДОВИЧ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ru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8</a:t>
            </a:r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 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ФЕДЮШКО ЮРІЙ МИХАЙЛОВИЧ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(ТДАТУ)</a:t>
            </a:r>
          </a:p>
          <a:p>
            <a:pPr indent="266700"/>
            <a:r>
              <a:rPr lang="ru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9</a:t>
            </a:r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НІКІФОРОВА ЛАРИСА ЄВГЕНІВНА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(ТДАТУ)</a:t>
            </a:r>
          </a:p>
        </p:txBody>
      </p:sp>
    </p:spTree>
    <p:extLst>
      <p:ext uri="{BB962C8B-B14F-4D97-AF65-F5344CB8AC3E}">
        <p14:creationId xmlns:p14="http://schemas.microsoft.com/office/powerpoint/2010/main" val="294118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ОСНОВОПОЛОЖНИК ШКОЛИ </a:t>
            </a:r>
            <a:endParaRPr lang="uk-UA" sz="4000" b="1" cap="all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ЛЕВ ФЕДОРОВИЧ </a:t>
            </a:r>
            <a:endParaRPr lang="en-US" sz="3600" cap="all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КУЧИН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2011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ru-RU" sz="1400" b="1" cap="all" spc="1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Сформулював і розвинув наукові напрямки:</a:t>
            </a:r>
          </a:p>
          <a:p>
            <a:pPr indent="266700" algn="just">
              <a:spcBef>
                <a:spcPts val="300"/>
              </a:spcBef>
            </a:pPr>
            <a:r>
              <a:rPr lang="ru-RU" sz="1400" b="1" cap="all" spc="8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</a:t>
            </a:r>
            <a:r>
              <a:rPr lang="ru-RU" sz="1400" b="1" cap="all" spc="8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дослідження впливу електромагнітних</a:t>
            </a: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полів різної інтенсивності на рослини, комах і мікроорганізми;</a:t>
            </a:r>
          </a:p>
          <a:p>
            <a:pPr indent="266700" algn="just"/>
            <a:r>
              <a:rPr lang="ru-RU" sz="1400" b="1" cap="all" spc="5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</a:t>
            </a:r>
            <a:r>
              <a:rPr lang="ru-RU" sz="1400" b="1" cap="all" spc="5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оздоровлення повітряного середовища </a:t>
            </a:r>
            <a:r>
              <a:rPr lang="ru-RU" sz="1400" b="1" cap="all" spc="15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сільськогосподарських виробничих </a:t>
            </a:r>
            <a:r>
              <a:rPr lang="ru-RU" sz="1400" b="1" cap="all" spc="5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приміщень та експрес-аналіз фізіологічного </a:t>
            </a: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стану тварин;</a:t>
            </a:r>
          </a:p>
          <a:p>
            <a:pPr indent="266700" algn="just"/>
            <a:r>
              <a:rPr lang="ru-RU" sz="1400" b="1" cap="all" spc="10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</a:t>
            </a: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застосування електромагнітобіології </a:t>
            </a:r>
            <a:r>
              <a:rPr lang="ru-RU" sz="1400" b="1" cap="all" spc="8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для вирішення проблем регенерації клітин;</a:t>
            </a:r>
          </a:p>
          <a:p>
            <a:pPr indent="266700" algn="just"/>
            <a:r>
              <a:rPr lang="ru-RU" sz="1400" b="1" cap="all" spc="6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 </a:t>
            </a:r>
            <a:r>
              <a:rPr lang="ru-RU" sz="1400" b="1" cap="all" spc="6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обробка потужними електромагнітними </a:t>
            </a: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полями рідких, сипучих та пастоподібних продуктів.</a:t>
            </a:r>
          </a:p>
          <a:p>
            <a:pPr indent="266700" algn="just">
              <a:spcBef>
                <a:spcPts val="600"/>
              </a:spcBef>
              <a:spcAft>
                <a:spcPts val="600"/>
              </a:spcAft>
            </a:pP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Обубліковано 250 наукових праць, у тому числі й за кордоном, понад</a:t>
            </a:r>
            <a:b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</a:b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30 авторських свідоцтв, підготував</a:t>
            </a:r>
            <a:b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</a:b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8 докторів та 20 кандидатів наук.</a:t>
            </a:r>
          </a:p>
          <a:p>
            <a:pPr indent="266700" algn="just">
              <a:spcBef>
                <a:spcPts val="300"/>
              </a:spcBef>
            </a:pPr>
            <a:r>
              <a:rPr lang="ru-RU" sz="1400" b="1" cap="all" spc="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Пішов з життя 1 березня 2009 року.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4" r="9106"/>
          <a:stretch/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2"/>
          <a:stretch/>
        </p:blipFill>
        <p:spPr>
          <a:xfrm>
            <a:off x="179512" y="2564905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154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4000" b="1" cap="all" spc="-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наукова школа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 НАУКОВИЙ СТУПІНЬ ДОКТОРА ТЕХНІЧНИХ НАУК</a:t>
            </a:r>
          </a:p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За тематикою школи</a:t>
            </a:r>
          </a:p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захистилися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829" y1="64072" x2="36829" y2="6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94674"/>
            <a:ext cx="3407965" cy="34706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Прямоугольник 15"/>
          <p:cNvSpPr/>
          <p:nvPr/>
        </p:nvSpPr>
        <p:spPr>
          <a:xfrm>
            <a:off x="3851920" y="1988741"/>
            <a:ext cx="5074974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ru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10</a:t>
            </a:r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Кунденко микола петрович</a:t>
            </a:r>
          </a:p>
          <a:p>
            <a:pPr indent="266700" algn="just"/>
            <a:r>
              <a:rPr lang="ru-RU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  <a:endParaRPr lang="ru-UA" sz="1550" b="1" cap="all" spc="1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ru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11</a:t>
            </a:r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НИКИФОРОВА ЛАРИСА Євгенівна</a:t>
            </a:r>
            <a:endParaRPr lang="ru-RU" sz="1550" b="1" cap="all" spc="1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ru-RU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(ТДАУ)</a:t>
            </a:r>
            <a:endParaRPr lang="ru-UA" sz="1550" b="1" cap="all" spc="1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ru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</a:t>
            </a:r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Гуцол ТАРАС ДМИТРОВИЧ</a:t>
            </a:r>
          </a:p>
          <a:p>
            <a:pPr indent="266700" algn="just"/>
            <a:r>
              <a:rPr lang="ru-RU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</a:t>
            </a:r>
            <a:r>
              <a:rPr lang="ru-RU" sz="16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Пдату</a:t>
            </a:r>
            <a:r>
              <a:rPr lang="ru-RU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)</a:t>
            </a:r>
          </a:p>
          <a:p>
            <a:pPr indent="266700" algn="just"/>
            <a:r>
              <a:rPr lang="ru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</a:t>
            </a:r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3.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Шигимага Віктор Олександрович</a:t>
            </a:r>
          </a:p>
          <a:p>
            <a:pPr indent="266700" algn="just"/>
            <a:r>
              <a:rPr lang="ru-RU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</a:t>
            </a:r>
            <a:r>
              <a:rPr lang="ru-RU" sz="16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ХНТУСГ</a:t>
            </a:r>
            <a:r>
              <a:rPr lang="ru-RU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)</a:t>
            </a:r>
          </a:p>
          <a:p>
            <a:pPr indent="266700" algn="just"/>
            <a:r>
              <a:rPr lang="ru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</a:t>
            </a:r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4.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ru-RU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Тітова Наталія Володимирівна</a:t>
            </a:r>
          </a:p>
          <a:p>
            <a:pPr indent="266700" algn="just"/>
            <a:r>
              <a:rPr lang="ru-RU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</a:t>
            </a:r>
            <a:r>
              <a:rPr lang="ru-RU" sz="16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ОДАУ</a:t>
            </a:r>
            <a:r>
              <a:rPr lang="ru-RU" sz="1550" b="1" cap="all" spc="1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)</a:t>
            </a:r>
          </a:p>
          <a:p>
            <a:pPr indent="266700" algn="just"/>
            <a:endParaRPr lang="ru-UA" sz="1550" b="1" cap="all" spc="1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ru-UA" sz="1550" b="1" cap="all" spc="1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ru-UA" sz="1550" b="1" cap="all" spc="1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ru-RU" sz="1550" b="1" cap="all" spc="1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uk-UA" sz="1550" b="1" cap="all" spc="1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185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4000" b="1" cap="all" spc="-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наукова школа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2200" cap="all" spc="-5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 НАУКОВИЙ СТУПІНЬ </a:t>
            </a:r>
            <a:r>
              <a:rPr lang="uk-UA" sz="2200" cap="all" spc="-5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кандидата</a:t>
            </a:r>
            <a:r>
              <a:rPr lang="ru-RU" sz="2200" cap="all" spc="-5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технічних НАУК</a:t>
            </a:r>
          </a:p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За тематикою школи</a:t>
            </a:r>
          </a:p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захистилися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829" y1="64072" x2="36829" y2="6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94674"/>
            <a:ext cx="3407965" cy="34706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Прямоугольник 15"/>
          <p:cNvSpPr/>
          <p:nvPr/>
        </p:nvSpPr>
        <p:spPr>
          <a:xfrm>
            <a:off x="3851920" y="1916832"/>
            <a:ext cx="5074974" cy="46243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/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ГУЛЯЄВА ТЕТЯНА ЛЬВіВНА 	(ХНТУСГ)</a:t>
            </a:r>
          </a:p>
          <a:p>
            <a:pPr indent="266700"/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ГОРДІЙЧУК ІВАН ЙОСиПОВИЧ 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(ПДАУ)</a:t>
            </a:r>
          </a:p>
          <a:p>
            <a:pPr indent="266700"/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3.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550" b="1" cap="all" spc="15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МИХАЙЛОВА ЛЮДМИЛА МИКОЛАЇВНА 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(ПДАУ)</a:t>
            </a:r>
          </a:p>
          <a:p>
            <a:pPr indent="266700"/>
            <a:r>
              <a:rPr lang="uk-UA" sz="1550" b="1" cap="all" spc="18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4.</a:t>
            </a:r>
            <a:r>
              <a:rPr lang="uk-UA" sz="1550" b="1" cap="all" spc="18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АНДРІЙЧУК ЄВГЕН ІВАНОВИЧ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5.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ЗОТОВА ЗІНАЇДА ІВАНІВНА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6.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550" b="1" cap="all" spc="12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КРАВЧЕНКО ПОЛІНА ОЛЕКСАНДРіВНА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7. 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МАНСУР МОХАМЕД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8.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КОВАЛЕНКО ЛЮБОВ РАФАЇЛОВНА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(ТДАТУ)</a:t>
            </a:r>
            <a:endParaRPr lang="uk-UA" sz="1550" b="1" cap="all" spc="1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/>
            <a:r>
              <a:rPr lang="uk-UA" sz="155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9.</a:t>
            </a:r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ПІРОТТІ ОЛЕКСІЙ ЄВГЕНОВИЧ</a:t>
            </a:r>
          </a:p>
          <a:p>
            <a:pPr indent="266700"/>
            <a:r>
              <a:rPr lang="uk-UA" sz="155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(НТУ «ХПІ»)</a:t>
            </a:r>
          </a:p>
          <a:p>
            <a:pPr indent="266700"/>
            <a:endParaRPr lang="uk-UA" sz="1550" b="1" cap="all" spc="2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56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4000" b="1" cap="all" spc="-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наукова школа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2200" cap="all" spc="-5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 НАУКОВИЙ СТУПІНЬ </a:t>
            </a:r>
            <a:r>
              <a:rPr lang="uk-UA" sz="2200" cap="all" spc="-5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кандидата</a:t>
            </a:r>
            <a:r>
              <a:rPr lang="ru-RU" sz="2200" cap="all" spc="-5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технічних НАУК</a:t>
            </a:r>
          </a:p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За тематикою школи</a:t>
            </a:r>
          </a:p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захистилися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829" y1="64072" x2="36829" y2="6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94674"/>
            <a:ext cx="3407965" cy="34706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Прямоугольник 15"/>
          <p:cNvSpPr/>
          <p:nvPr/>
        </p:nvSpPr>
        <p:spPr>
          <a:xfrm>
            <a:off x="3851920" y="1916832"/>
            <a:ext cx="507497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10.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ДУБІК ВІКТОР МИКОЛАЙОВИЧ 	(ПДАУ)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11.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СЕРЕДА АНАТОЛІЙ ІВАНОВИЧ</a:t>
            </a:r>
          </a:p>
          <a:p>
            <a:pPr indent="266700"/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12.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СОРОКІН МАКСИМ СЕРГІЙОВИЧ</a:t>
            </a:r>
          </a:p>
          <a:p>
            <a:pPr indent="266700"/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13.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САСІМОВА ІННА АНАТОЛІЇВНА</a:t>
            </a:r>
          </a:p>
          <a:p>
            <a:pPr indent="266700"/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14.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19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КОЗАК ОЛЕКСАНДР ВОЛОДИМИРОВИЧ</a:t>
            </a:r>
          </a:p>
          <a:p>
            <a:pPr indent="266700"/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(ПДАУ)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15.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ДАНІЛКО ІННА ВІТАЛІЇВНА </a:t>
            </a:r>
          </a:p>
          <a:p>
            <a:pPr indent="266700"/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(ХНТУСГ)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16. 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ПОТАПСЬКИЙ ПАВЛО ВАСИЛЬОВИЧ </a:t>
            </a:r>
          </a:p>
          <a:p>
            <a:pPr indent="266700"/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(ПДАУ)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17.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15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КАЛІНІЧЕНКО ОЛЕКСАНДР ВІКТОРОВИЧ </a:t>
            </a:r>
          </a:p>
          <a:p>
            <a:pPr indent="266700"/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	(ПДАУ)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18.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БОРОХОВ ІВАН ВАЛЕРІЙОВИЧ 	(ТДАТУ)</a:t>
            </a:r>
          </a:p>
          <a:p>
            <a:pPr indent="266700"/>
            <a:r>
              <a:rPr lang="ru-RU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19.</a:t>
            </a:r>
            <a:r>
              <a:rPr lang="ru-RU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ХАНДОЛА ЮРІЙ МИКОЛАЙОВИЧ 	(ХНТУСГ)</a:t>
            </a:r>
          </a:p>
        </p:txBody>
      </p:sp>
    </p:spTree>
    <p:extLst>
      <p:ext uri="{BB962C8B-B14F-4D97-AF65-F5344CB8AC3E}">
        <p14:creationId xmlns:p14="http://schemas.microsoft.com/office/powerpoint/2010/main" val="350318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4000" b="1" cap="all" spc="-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наукова школа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2200" cap="all" spc="-5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НА НАУКОВИЙ СТУПІНЬ </a:t>
            </a:r>
            <a:r>
              <a:rPr lang="uk-UA" sz="2200" cap="all" spc="-5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кандидата</a:t>
            </a:r>
            <a:r>
              <a:rPr lang="ru-RU" sz="2200" cap="all" spc="-5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технічних НАУК</a:t>
            </a:r>
          </a:p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За тематикою школи</a:t>
            </a:r>
          </a:p>
          <a:p>
            <a:pPr algn="just"/>
            <a:r>
              <a:rPr lang="ru-RU" sz="22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захистилися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829" y1="64072" x2="36829" y2="6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94674"/>
            <a:ext cx="3407965" cy="34706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Прямоугольник 15"/>
          <p:cNvSpPr/>
          <p:nvPr/>
        </p:nvSpPr>
        <p:spPr>
          <a:xfrm>
            <a:off x="3851920" y="1916832"/>
            <a:ext cx="5074974" cy="50475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20.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ДУБІК ВІКТОР МИКОЛАЙОВИЧ 	(ПДАУ)</a:t>
            </a:r>
            <a:endParaRPr lang="en-US" sz="1400" b="1" cap="all" spc="2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</a:t>
            </a:r>
            <a:r>
              <a:rPr lang="en-US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</a:t>
            </a:r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Торчук Михайло Васильович 	(ПДАТУ)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22.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Утицьких тетяна Олександрівна 	(ХНУРЕ)</a:t>
            </a:r>
            <a:endParaRPr lang="en-US" sz="1400" b="1" cap="all" spc="2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23.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Шерстюк Олександр Валерійович 	(ХНТУСГ)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24.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Чорна Марія Олександрівна 	(ХНТУСГ)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25.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СІЛІ Іван Іванович</a:t>
            </a:r>
            <a:b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</a:b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	(ТДАТУ)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26.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МАЗУР ВІКТОР АНАТОЛІЙОВИЧ 	(ПДАТУ)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27.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Федюшко олександр юрійович 	(ХНТУСГ)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28.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Хандола ольга юріївна</a:t>
            </a:r>
            <a:b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</a:b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	(ХНТУСГ)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29.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Попрядухін Вадим Сергійович 	(ТДАТУ)</a:t>
            </a:r>
          </a:p>
          <a:p>
            <a:pPr indent="266700"/>
            <a:r>
              <a:rPr lang="uk-UA" sz="1400" b="1" cap="all" spc="200" noProof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30.</a:t>
            </a:r>
            <a:r>
              <a:rPr lang="uk-UA" sz="1400" b="1" cap="all" spc="200" noProof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Мандра Андрій Валерійович 	(ХНТУСГ)</a:t>
            </a:r>
            <a:endParaRPr lang="en-US" sz="1400" b="1" cap="all" spc="2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/>
            <a:endParaRPr lang="en-US" sz="1400" b="1" cap="all" spc="200" noProof="1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569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132856"/>
            <a:ext cx="874738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000" b="1" cap="all" spc="-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ДЯКУ</a:t>
            </a:r>
            <a:r>
              <a:rPr lang="uk-UA" sz="8000" b="1" cap="all" spc="-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є</a:t>
            </a:r>
            <a:r>
              <a:rPr lang="ru-RU" sz="8000" b="1" cap="all" spc="-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МО</a:t>
            </a:r>
          </a:p>
          <a:p>
            <a:pPr algn="ctr"/>
            <a:r>
              <a:rPr lang="ru-RU" sz="8000" b="1" cap="all" spc="-1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ЗА УВАГУ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093296"/>
            <a:ext cx="874738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400" b="1" cap="all" spc="-100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ХНТУСГ</a:t>
            </a:r>
            <a:r>
              <a:rPr lang="ru-RU" sz="1400" b="1" cap="all" spc="-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1400" b="1" cap="all" spc="-100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ім</a:t>
            </a:r>
            <a:r>
              <a:rPr lang="ru-RU" sz="1400" b="1" cap="all" spc="-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. Петра Василенка, </a:t>
            </a:r>
            <a:r>
              <a:rPr lang="uk-UA" sz="1400" b="1" cap="all" spc="-100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ННІ</a:t>
            </a:r>
            <a:r>
              <a:rPr lang="uk-UA" sz="1400" b="1" cap="all" spc="-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uk-UA" sz="1400" b="1" cap="all" spc="-100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ЕКТ</a:t>
            </a:r>
            <a:r>
              <a:rPr lang="uk-UA" sz="1400" b="1" cap="all" spc="-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, Кафедра </a:t>
            </a:r>
            <a:r>
              <a:rPr lang="uk-UA" sz="1400" b="1" cap="all" spc="-100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БМІТЕ</a:t>
            </a:r>
            <a:endParaRPr lang="ru-RU" sz="1400" b="1" cap="all" spc="-10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400" b="1" cap="all" spc="-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ХАРК</a:t>
            </a:r>
            <a:r>
              <a:rPr lang="uk-UA" sz="1400" b="1" cap="all" spc="-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ІВ, </a:t>
            </a:r>
            <a:r>
              <a:rPr lang="ru-RU" sz="1400" b="1" cap="all" spc="-1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96012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UA" sz="400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 2009</a:t>
            </a:r>
            <a:r>
              <a:rPr lang="uk-UA" sz="400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uk-UA" sz="40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р. </a:t>
            </a:r>
            <a:r>
              <a:rPr lang="uk-UA" sz="400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школу </a:t>
            </a:r>
            <a:r>
              <a:rPr lang="uk-UA" sz="4000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очолюВАВ</a:t>
            </a:r>
            <a:endParaRPr lang="uk-UA" sz="4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</a:t>
            </a:r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ДАНИЛОВИЧ</a:t>
            </a:r>
          </a:p>
          <a:p>
            <a:pPr algn="just"/>
            <a:r>
              <a:rPr lang="ru-RU" sz="3600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ЧЕРЕНКОВ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3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Олександр Данилович народився</a:t>
            </a:r>
            <a:b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</a:b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10 вересня 1942 року в місті Курськ. </a:t>
            </a:r>
          </a:p>
          <a:p>
            <a:pPr indent="266700" algn="just"/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 1966 році закінчив радіотехнічний факультет Харківського політехнічного інституту імені Володимира Ілліча Леніна за спеціальністю радіотехніка.</a:t>
            </a:r>
          </a:p>
          <a:p>
            <a:pPr indent="266700" algn="just"/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Наукову діяльність розпочав з 1967 року у Вищому військовому ракетному училищі імені Крилова (місто Харків) на посаді старшого інженера, де займався розробками спеціальної апаратури для Міністерства оборони СРСР.</a:t>
            </a:r>
          </a:p>
          <a:p>
            <a:pPr indent="266700" algn="just"/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 1981 року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займаВся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дослідженнями </a:t>
            </a:r>
            <a:r>
              <a:rPr lang="uk-UA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впливу </a:t>
            </a:r>
            <a:r>
              <a:rPr lang="uk-UA" sz="1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низькоенергетичних</a:t>
            </a:r>
            <a:r>
              <a:rPr lang="uk-UA" sz="1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(інформаційних) </a:t>
            </a:r>
            <a:r>
              <a:rPr lang="uk-UA" sz="1400" b="1" cap="all" spc="2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електромагнітних полів </a:t>
            </a:r>
            <a:r>
              <a:rPr lang="uk-UA" sz="1400" b="1" cap="all" spc="25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надвисоко</a:t>
            </a:r>
            <a:r>
              <a:rPr lang="uk-UA" sz="1400" b="1" cap="all" spc="2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-</a:t>
            </a:r>
            <a:br>
              <a:rPr lang="uk-UA" sz="1400" b="1" cap="all" spc="2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</a:b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частотного діапазону на агрофітоценози 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та застосуванням електромагнітних 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полів для лікування тварин і перед-посівної обробки насіння зернових</a:t>
            </a:r>
          </a:p>
          <a:p>
            <a:pPr algn="just"/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культур.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2" r="17104"/>
          <a:stretch/>
        </p:blipFill>
        <p:spPr>
          <a:xfrm>
            <a:off x="179511" y="2578891"/>
            <a:ext cx="3816425" cy="35144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742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UA" sz="400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 2009</a:t>
            </a:r>
            <a:r>
              <a:rPr lang="uk-UA" sz="400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uk-UA" sz="40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р. </a:t>
            </a:r>
            <a:r>
              <a:rPr lang="uk-UA" sz="400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школу </a:t>
            </a:r>
            <a:r>
              <a:rPr lang="uk-UA" sz="4000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очолюВАВ</a:t>
            </a:r>
            <a:endParaRPr lang="uk-UA" sz="4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 ДАНИЛОВИЧ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ЧЕРЕНКОВ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 1989 року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олександр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данилович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працюВАВ</a:t>
            </a:r>
            <a:r>
              <a:rPr lang="uk-UA" sz="1400" b="1" cap="all" spc="1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доцентом на кафедрі </a:t>
            </a:r>
            <a:r>
              <a:rPr lang="uk-UA" sz="1400" b="1" cap="all" spc="1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загаль-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ної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електротехніки, а з 2001 РОКУ </a:t>
            </a:r>
            <a:r>
              <a:rPr lang="uk-UA" sz="1400" i="1" dirty="0"/>
              <a:t>–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на посаді професора кафедри ТЕХНОТРО-НІКИ та теоретичної електротехніки.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Основні напрями наукової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діяль-ності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пов’язані з визначенням тонкої структури біологічних об’єктів експрес-інформаційними методами: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хемілюмінесценціЄю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; діелектричною спектроскопією та ефектом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Кірліан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; застосуванням фізичних факторів </a:t>
            </a:r>
            <a:r>
              <a:rPr lang="uk-UA" sz="1400" b="1" cap="all" spc="16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акустичної і електромагнітної природи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для впливу на біологічні об’єкти рослинництва, тваринництва, і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мікро-організми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тварин для підвищення їх </a:t>
            </a:r>
            <a:r>
              <a:rPr lang="uk-UA" sz="1400" b="1" cap="all" spc="17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продуктивності; створенням </a:t>
            </a:r>
            <a:r>
              <a:rPr lang="uk-UA" sz="1400" b="1" cap="all" spc="17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електрон-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ної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апаратури для діагностики і контролю стану медично-біологічних об’єктів.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2" r="17104"/>
          <a:stretch/>
        </p:blipFill>
        <p:spPr>
          <a:xfrm>
            <a:off x="179511" y="2578891"/>
            <a:ext cx="3816425" cy="35144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t="31746"/>
          <a:stretch/>
        </p:blipFill>
        <p:spPr>
          <a:xfrm>
            <a:off x="179512" y="2578891"/>
            <a:ext cx="3816424" cy="35144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852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UA" sz="400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З 2009</a:t>
            </a:r>
            <a:r>
              <a:rPr lang="uk-UA" sz="400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uk-UA" sz="40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р. </a:t>
            </a:r>
            <a:r>
              <a:rPr lang="uk-UA" sz="400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школу </a:t>
            </a:r>
            <a:r>
              <a:rPr lang="uk-UA" sz="4000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очолюВАВ</a:t>
            </a:r>
            <a:endParaRPr lang="uk-UA" sz="400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 ДАНИЛОВИЧ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ЧЕРЕНКОВ</a:t>
            </a:r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t="31746"/>
          <a:stretch/>
        </p:blipFill>
        <p:spPr>
          <a:xfrm>
            <a:off x="179512" y="2578891"/>
            <a:ext cx="3816424" cy="35144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8"/>
          <a:stretch/>
        </p:blipFill>
        <p:spPr>
          <a:xfrm>
            <a:off x="186432" y="2578892"/>
            <a:ext cx="3809504" cy="35144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r>
              <a:rPr lang="uk-UA" sz="1400" b="1" cap="all" spc="18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Вчений секретар спецради Д64.832.01 </a:t>
            </a:r>
            <a:r>
              <a:rPr lang="uk-UA" sz="1400" b="1" cap="all" spc="14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Харківського Національного Технічного </a:t>
            </a:r>
            <a:r>
              <a:rPr lang="uk-UA" sz="1400" b="1" cap="all" spc="18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Університету імені Петра Василенка з </a:t>
            </a:r>
            <a:r>
              <a:rPr lang="uk-UA" sz="1400" b="1" cap="all" spc="15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захисту докторських та кандидатських</a:t>
            </a:r>
            <a:r>
              <a:rPr lang="uk-UA" sz="1400" b="1" cap="all" spc="18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дисертацій, член спецради </a:t>
            </a:r>
            <a:r>
              <a:rPr lang="uk-UA" sz="1400" b="1" cap="all" spc="18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Таврійсь-кого</a:t>
            </a:r>
            <a:r>
              <a:rPr lang="uk-UA" sz="1400" b="1" cap="all" spc="18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Державного агротехнологічного Університету, Харківського </a:t>
            </a:r>
            <a:r>
              <a:rPr lang="uk-UA" sz="1400" b="1" cap="all" spc="18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Національ-ного</a:t>
            </a:r>
            <a:r>
              <a:rPr lang="uk-UA" sz="1400" b="1" cap="all" spc="18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Університету </a:t>
            </a:r>
            <a:r>
              <a:rPr lang="uk-UA" sz="1400" b="1" cap="all" spc="18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РадіоЕлектроніки</a:t>
            </a:r>
            <a:r>
              <a:rPr lang="uk-UA" sz="1400" b="1" cap="all" spc="18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  <a:p>
            <a:pPr indent="266700" algn="just"/>
            <a:r>
              <a:rPr lang="uk-UA" sz="1400" b="1" cap="all" spc="17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 час наукової діяльності </a:t>
            </a:r>
            <a:r>
              <a:rPr lang="uk-UA" sz="1400" b="1" cap="all" spc="17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опубліко-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вано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більше 400 наукових робіт,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отри-мано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десятки патентів, підготовлено десять кандидатів і три доктора наук.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 плідну роботу нагороджений почесними грамотами, грамотою Головного управління освіти,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знака-ми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«Відмінник аграрної освіти та науки III ступеня» та «Знак пошани».</a:t>
            </a: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кращий педагогічний працівник університету 2010–2011 років.</a:t>
            </a:r>
          </a:p>
          <a:p>
            <a:pPr indent="266700" algn="just"/>
            <a:r>
              <a:rPr lang="uk-UA" sz="1400" b="1" cap="all" spc="14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Пішов З ЖИТТЯ 21 </a:t>
            </a:r>
            <a:r>
              <a:rPr lang="uk-UA" sz="1400" b="1" cap="all" spc="14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ЛИСТОПАДа</a:t>
            </a:r>
            <a:r>
              <a:rPr lang="uk-UA" sz="1400" b="1" cap="all" spc="14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2020 РОКУ.</a:t>
            </a:r>
          </a:p>
        </p:txBody>
      </p:sp>
    </p:spTree>
    <p:extLst>
      <p:ext uri="{BB962C8B-B14F-4D97-AF65-F5344CB8AC3E}">
        <p14:creationId xmlns:p14="http://schemas.microsoft.com/office/powerpoint/2010/main" val="10703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25879" y="-8626"/>
            <a:ext cx="9170261" cy="3005578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 flipV="1">
            <a:off x="-25883" y="6093296"/>
            <a:ext cx="9170261" cy="764704"/>
          </a:xfrm>
          <a:custGeom>
            <a:avLst/>
            <a:gdLst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767217"/>
              <a:gd name="connsiteX1" fmla="*/ 1733910 w 9169879"/>
              <a:gd name="connsiteY1" fmla="*/ 483079 h 2767217"/>
              <a:gd name="connsiteX2" fmla="*/ 4442604 w 9169879"/>
              <a:gd name="connsiteY2" fmla="*/ 828135 h 2767217"/>
              <a:gd name="connsiteX3" fmla="*/ 7686136 w 9169879"/>
              <a:gd name="connsiteY3" fmla="*/ 802256 h 2767217"/>
              <a:gd name="connsiteX4" fmla="*/ 9169879 w 9169879"/>
              <a:gd name="connsiteY4" fmla="*/ 629728 h 2767217"/>
              <a:gd name="connsiteX5" fmla="*/ 9144000 w 9169879"/>
              <a:gd name="connsiteY5" fmla="*/ 2130724 h 2767217"/>
              <a:gd name="connsiteX6" fmla="*/ 6996023 w 9169879"/>
              <a:gd name="connsiteY6" fmla="*/ 1923690 h 2767217"/>
              <a:gd name="connsiteX7" fmla="*/ 4485736 w 9169879"/>
              <a:gd name="connsiteY7" fmla="*/ 1811547 h 2767217"/>
              <a:gd name="connsiteX8" fmla="*/ 1604513 w 9169879"/>
              <a:gd name="connsiteY8" fmla="*/ 2173856 h 2767217"/>
              <a:gd name="connsiteX9" fmla="*/ 0 w 9169879"/>
              <a:gd name="connsiteY9" fmla="*/ 2665562 h 2767217"/>
              <a:gd name="connsiteX10" fmla="*/ 17253 w 9169879"/>
              <a:gd name="connsiteY10" fmla="*/ 0 h 2767217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686136 w 9169879"/>
              <a:gd name="connsiteY3" fmla="*/ 802256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17253 w 9169879"/>
              <a:gd name="connsiteY0" fmla="*/ 0 h 2665562"/>
              <a:gd name="connsiteX1" fmla="*/ 1733910 w 9169879"/>
              <a:gd name="connsiteY1" fmla="*/ 483079 h 2665562"/>
              <a:gd name="connsiteX2" fmla="*/ 4442604 w 9169879"/>
              <a:gd name="connsiteY2" fmla="*/ 828135 h 2665562"/>
              <a:gd name="connsiteX3" fmla="*/ 7341079 w 9169879"/>
              <a:gd name="connsiteY3" fmla="*/ 845388 h 2665562"/>
              <a:gd name="connsiteX4" fmla="*/ 9169879 w 9169879"/>
              <a:gd name="connsiteY4" fmla="*/ 629728 h 2665562"/>
              <a:gd name="connsiteX5" fmla="*/ 9144000 w 9169879"/>
              <a:gd name="connsiteY5" fmla="*/ 2130724 h 2665562"/>
              <a:gd name="connsiteX6" fmla="*/ 6996023 w 9169879"/>
              <a:gd name="connsiteY6" fmla="*/ 1923690 h 2665562"/>
              <a:gd name="connsiteX7" fmla="*/ 4485736 w 9169879"/>
              <a:gd name="connsiteY7" fmla="*/ 1811547 h 2665562"/>
              <a:gd name="connsiteX8" fmla="*/ 1604513 w 9169879"/>
              <a:gd name="connsiteY8" fmla="*/ 2173856 h 2665562"/>
              <a:gd name="connsiteX9" fmla="*/ 0 w 9169879"/>
              <a:gd name="connsiteY9" fmla="*/ 2665562 h 2665562"/>
              <a:gd name="connsiteX10" fmla="*/ 17253 w 9169879"/>
              <a:gd name="connsiteY10" fmla="*/ 0 h 2665562"/>
              <a:gd name="connsiteX0" fmla="*/ 0 w 9178505"/>
              <a:gd name="connsiteY0" fmla="*/ 0 h 2656936"/>
              <a:gd name="connsiteX1" fmla="*/ 1742536 w 9178505"/>
              <a:gd name="connsiteY1" fmla="*/ 474453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35802 h 2692738"/>
              <a:gd name="connsiteX1" fmla="*/ 1457864 w 9178505"/>
              <a:gd name="connsiteY1" fmla="*/ 35802 h 2692738"/>
              <a:gd name="connsiteX2" fmla="*/ 4451230 w 9178505"/>
              <a:gd name="connsiteY2" fmla="*/ 855311 h 2692738"/>
              <a:gd name="connsiteX3" fmla="*/ 7349705 w 9178505"/>
              <a:gd name="connsiteY3" fmla="*/ 872564 h 2692738"/>
              <a:gd name="connsiteX4" fmla="*/ 9178505 w 9178505"/>
              <a:gd name="connsiteY4" fmla="*/ 656904 h 2692738"/>
              <a:gd name="connsiteX5" fmla="*/ 9152626 w 9178505"/>
              <a:gd name="connsiteY5" fmla="*/ 2157900 h 2692738"/>
              <a:gd name="connsiteX6" fmla="*/ 7004649 w 9178505"/>
              <a:gd name="connsiteY6" fmla="*/ 1950866 h 2692738"/>
              <a:gd name="connsiteX7" fmla="*/ 4494362 w 9178505"/>
              <a:gd name="connsiteY7" fmla="*/ 1838723 h 2692738"/>
              <a:gd name="connsiteX8" fmla="*/ 1613139 w 9178505"/>
              <a:gd name="connsiteY8" fmla="*/ 2201032 h 2692738"/>
              <a:gd name="connsiteX9" fmla="*/ 8626 w 9178505"/>
              <a:gd name="connsiteY9" fmla="*/ 2692738 h 2692738"/>
              <a:gd name="connsiteX10" fmla="*/ 0 w 9178505"/>
              <a:gd name="connsiteY10" fmla="*/ 35802 h 2692738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451230 w 9178505"/>
              <a:gd name="connsiteY2" fmla="*/ 819509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7349705 w 9178505"/>
              <a:gd name="connsiteY3" fmla="*/ 836762 h 2656936"/>
              <a:gd name="connsiteX4" fmla="*/ 9178505 w 9178505"/>
              <a:gd name="connsiteY4" fmla="*/ 621102 h 2656936"/>
              <a:gd name="connsiteX5" fmla="*/ 9152626 w 9178505"/>
              <a:gd name="connsiteY5" fmla="*/ 2122098 h 2656936"/>
              <a:gd name="connsiteX6" fmla="*/ 7004649 w 9178505"/>
              <a:gd name="connsiteY6" fmla="*/ 1915064 h 2656936"/>
              <a:gd name="connsiteX7" fmla="*/ 4494362 w 9178505"/>
              <a:gd name="connsiteY7" fmla="*/ 1802921 h 2656936"/>
              <a:gd name="connsiteX8" fmla="*/ 1613139 w 9178505"/>
              <a:gd name="connsiteY8" fmla="*/ 2165230 h 2656936"/>
              <a:gd name="connsiteX9" fmla="*/ 8626 w 9178505"/>
              <a:gd name="connsiteY9" fmla="*/ 2656936 h 2656936"/>
              <a:gd name="connsiteX10" fmla="*/ 0 w 9178505"/>
              <a:gd name="connsiteY10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666890 w 9178505"/>
              <a:gd name="connsiteY2" fmla="*/ 655607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4 w 9178505"/>
              <a:gd name="connsiteY2" fmla="*/ 66423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4934310 w 9178505"/>
              <a:gd name="connsiteY2" fmla="*/ 327804 h 2656936"/>
              <a:gd name="connsiteX3" fmla="*/ 9178505 w 9178505"/>
              <a:gd name="connsiteY3" fmla="*/ 621102 h 2656936"/>
              <a:gd name="connsiteX4" fmla="*/ 9152626 w 9178505"/>
              <a:gd name="connsiteY4" fmla="*/ 2122098 h 2656936"/>
              <a:gd name="connsiteX5" fmla="*/ 7004649 w 9178505"/>
              <a:gd name="connsiteY5" fmla="*/ 1915064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4934310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04649 w 9169879"/>
              <a:gd name="connsiteY5" fmla="*/ 1915064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2122098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69879"/>
              <a:gd name="connsiteY0" fmla="*/ 0 h 2656936"/>
              <a:gd name="connsiteX1" fmla="*/ 1457864 w 9169879"/>
              <a:gd name="connsiteY1" fmla="*/ 0 h 2656936"/>
              <a:gd name="connsiteX2" fmla="*/ 5115465 w 9169879"/>
              <a:gd name="connsiteY2" fmla="*/ 327804 h 2656936"/>
              <a:gd name="connsiteX3" fmla="*/ 9169879 w 9169879"/>
              <a:gd name="connsiteY3" fmla="*/ 94891 h 2656936"/>
              <a:gd name="connsiteX4" fmla="*/ 9152626 w 9169879"/>
              <a:gd name="connsiteY4" fmla="*/ 1630393 h 2656936"/>
              <a:gd name="connsiteX5" fmla="*/ 7056408 w 9169879"/>
              <a:gd name="connsiteY5" fmla="*/ 1742535 h 2656936"/>
              <a:gd name="connsiteX6" fmla="*/ 4494362 w 9169879"/>
              <a:gd name="connsiteY6" fmla="*/ 1802921 h 2656936"/>
              <a:gd name="connsiteX7" fmla="*/ 1613139 w 9169879"/>
              <a:gd name="connsiteY7" fmla="*/ 2165230 h 2656936"/>
              <a:gd name="connsiteX8" fmla="*/ 8626 w 9169879"/>
              <a:gd name="connsiteY8" fmla="*/ 2656936 h 2656936"/>
              <a:gd name="connsiteX9" fmla="*/ 0 w 9169879"/>
              <a:gd name="connsiteY9" fmla="*/ 0 h 2656936"/>
              <a:gd name="connsiteX0" fmla="*/ 0 w 9178505"/>
              <a:gd name="connsiteY0" fmla="*/ 0 h 2656936"/>
              <a:gd name="connsiteX1" fmla="*/ 1457864 w 9178505"/>
              <a:gd name="connsiteY1" fmla="*/ 0 h 2656936"/>
              <a:gd name="connsiteX2" fmla="*/ 5115465 w 9178505"/>
              <a:gd name="connsiteY2" fmla="*/ 327804 h 2656936"/>
              <a:gd name="connsiteX3" fmla="*/ 9169879 w 9178505"/>
              <a:gd name="connsiteY3" fmla="*/ 94891 h 2656936"/>
              <a:gd name="connsiteX4" fmla="*/ 9178505 w 9178505"/>
              <a:gd name="connsiteY4" fmla="*/ 1647645 h 2656936"/>
              <a:gd name="connsiteX5" fmla="*/ 7056408 w 9178505"/>
              <a:gd name="connsiteY5" fmla="*/ 1742535 h 2656936"/>
              <a:gd name="connsiteX6" fmla="*/ 4494362 w 9178505"/>
              <a:gd name="connsiteY6" fmla="*/ 1802921 h 2656936"/>
              <a:gd name="connsiteX7" fmla="*/ 1613139 w 9178505"/>
              <a:gd name="connsiteY7" fmla="*/ 2165230 h 2656936"/>
              <a:gd name="connsiteX8" fmla="*/ 8626 w 9178505"/>
              <a:gd name="connsiteY8" fmla="*/ 2656936 h 2656936"/>
              <a:gd name="connsiteX9" fmla="*/ 0 w 9178505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7056408 w 9170261"/>
              <a:gd name="connsiteY5" fmla="*/ 1742535 h 2656936"/>
              <a:gd name="connsiteX6" fmla="*/ 4494362 w 9170261"/>
              <a:gd name="connsiteY6" fmla="*/ 1802921 h 2656936"/>
              <a:gd name="connsiteX7" fmla="*/ 1613139 w 9170261"/>
              <a:gd name="connsiteY7" fmla="*/ 2165230 h 2656936"/>
              <a:gd name="connsiteX8" fmla="*/ 8626 w 9170261"/>
              <a:gd name="connsiteY8" fmla="*/ 2656936 h 2656936"/>
              <a:gd name="connsiteX9" fmla="*/ 0 w 9170261"/>
              <a:gd name="connsiteY9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802921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1613139 w 9170261"/>
              <a:gd name="connsiteY6" fmla="*/ 2165230 h 2656936"/>
              <a:gd name="connsiteX7" fmla="*/ 8626 w 9170261"/>
              <a:gd name="connsiteY7" fmla="*/ 2656936 h 2656936"/>
              <a:gd name="connsiteX8" fmla="*/ 0 w 9170261"/>
              <a:gd name="connsiteY8" fmla="*/ 0 h 2656936"/>
              <a:gd name="connsiteX0" fmla="*/ 0 w 9170261"/>
              <a:gd name="connsiteY0" fmla="*/ 0 h 2702357"/>
              <a:gd name="connsiteX1" fmla="*/ 1457864 w 9170261"/>
              <a:gd name="connsiteY1" fmla="*/ 0 h 2702357"/>
              <a:gd name="connsiteX2" fmla="*/ 5115465 w 9170261"/>
              <a:gd name="connsiteY2" fmla="*/ 327804 h 2702357"/>
              <a:gd name="connsiteX3" fmla="*/ 9169879 w 9170261"/>
              <a:gd name="connsiteY3" fmla="*/ 94891 h 2702357"/>
              <a:gd name="connsiteX4" fmla="*/ 9161253 w 9170261"/>
              <a:gd name="connsiteY4" fmla="*/ 1621766 h 2702357"/>
              <a:gd name="connsiteX5" fmla="*/ 4494362 w 9170261"/>
              <a:gd name="connsiteY5" fmla="*/ 1673525 h 2702357"/>
              <a:gd name="connsiteX6" fmla="*/ 8626 w 9170261"/>
              <a:gd name="connsiteY6" fmla="*/ 2656936 h 2702357"/>
              <a:gd name="connsiteX7" fmla="*/ 0 w 9170261"/>
              <a:gd name="connsiteY7" fmla="*/ 0 h 2702357"/>
              <a:gd name="connsiteX0" fmla="*/ 0 w 9170261"/>
              <a:gd name="connsiteY0" fmla="*/ 0 h 2656936"/>
              <a:gd name="connsiteX1" fmla="*/ 1457864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261"/>
              <a:gd name="connsiteY0" fmla="*/ 0 h 2656936"/>
              <a:gd name="connsiteX1" fmla="*/ 2078966 w 9170261"/>
              <a:gd name="connsiteY1" fmla="*/ 0 h 2656936"/>
              <a:gd name="connsiteX2" fmla="*/ 5115465 w 9170261"/>
              <a:gd name="connsiteY2" fmla="*/ 327804 h 2656936"/>
              <a:gd name="connsiteX3" fmla="*/ 9169879 w 9170261"/>
              <a:gd name="connsiteY3" fmla="*/ 94891 h 2656936"/>
              <a:gd name="connsiteX4" fmla="*/ 9161253 w 9170261"/>
              <a:gd name="connsiteY4" fmla="*/ 1621766 h 2656936"/>
              <a:gd name="connsiteX5" fmla="*/ 4494362 w 9170261"/>
              <a:gd name="connsiteY5" fmla="*/ 1673525 h 2656936"/>
              <a:gd name="connsiteX6" fmla="*/ 8626 w 9170261"/>
              <a:gd name="connsiteY6" fmla="*/ 2656936 h 2656936"/>
              <a:gd name="connsiteX7" fmla="*/ 0 w 9170261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0 h 2656936"/>
              <a:gd name="connsiteX1" fmla="*/ 2078966 w 9170709"/>
              <a:gd name="connsiteY1" fmla="*/ 0 h 2656936"/>
              <a:gd name="connsiteX2" fmla="*/ 5115465 w 9170709"/>
              <a:gd name="connsiteY2" fmla="*/ 327804 h 2656936"/>
              <a:gd name="connsiteX3" fmla="*/ 9169879 w 9170709"/>
              <a:gd name="connsiteY3" fmla="*/ 94891 h 2656936"/>
              <a:gd name="connsiteX4" fmla="*/ 9169880 w 9170709"/>
              <a:gd name="connsiteY4" fmla="*/ 1846053 h 2656936"/>
              <a:gd name="connsiteX5" fmla="*/ 4494362 w 9170709"/>
              <a:gd name="connsiteY5" fmla="*/ 1673525 h 2656936"/>
              <a:gd name="connsiteX6" fmla="*/ 8626 w 9170709"/>
              <a:gd name="connsiteY6" fmla="*/ 2656936 h 2656936"/>
              <a:gd name="connsiteX7" fmla="*/ 0 w 9170709"/>
              <a:gd name="connsiteY7" fmla="*/ 0 h 2656936"/>
              <a:gd name="connsiteX0" fmla="*/ 0 w 9170709"/>
              <a:gd name="connsiteY0" fmla="*/ 66914 h 2723850"/>
              <a:gd name="connsiteX1" fmla="*/ 2078966 w 9170709"/>
              <a:gd name="connsiteY1" fmla="*/ 66914 h 2723850"/>
              <a:gd name="connsiteX2" fmla="*/ 9169879 w 9170709"/>
              <a:gd name="connsiteY2" fmla="*/ 161805 h 2723850"/>
              <a:gd name="connsiteX3" fmla="*/ 9169880 w 9170709"/>
              <a:gd name="connsiteY3" fmla="*/ 1912967 h 2723850"/>
              <a:gd name="connsiteX4" fmla="*/ 4494362 w 9170709"/>
              <a:gd name="connsiteY4" fmla="*/ 1740439 h 2723850"/>
              <a:gd name="connsiteX5" fmla="*/ 8626 w 9170709"/>
              <a:gd name="connsiteY5" fmla="*/ 2723850 h 2723850"/>
              <a:gd name="connsiteX6" fmla="*/ 0 w 9170709"/>
              <a:gd name="connsiteY6" fmla="*/ 66914 h 2723850"/>
              <a:gd name="connsiteX0" fmla="*/ 0 w 9170709"/>
              <a:gd name="connsiteY0" fmla="*/ 0 h 2656936"/>
              <a:gd name="connsiteX1" fmla="*/ 9169879 w 9170709"/>
              <a:gd name="connsiteY1" fmla="*/ 94891 h 2656936"/>
              <a:gd name="connsiteX2" fmla="*/ 9169880 w 9170709"/>
              <a:gd name="connsiteY2" fmla="*/ 1846053 h 2656936"/>
              <a:gd name="connsiteX3" fmla="*/ 4494362 w 9170709"/>
              <a:gd name="connsiteY3" fmla="*/ 1673525 h 2656936"/>
              <a:gd name="connsiteX4" fmla="*/ 8626 w 9170709"/>
              <a:gd name="connsiteY4" fmla="*/ 2656936 h 2656936"/>
              <a:gd name="connsiteX5" fmla="*/ 0 w 9170709"/>
              <a:gd name="connsiteY5" fmla="*/ 0 h 2656936"/>
              <a:gd name="connsiteX0" fmla="*/ 0 w 9170709"/>
              <a:gd name="connsiteY0" fmla="*/ 8626 h 2665562"/>
              <a:gd name="connsiteX1" fmla="*/ 9169879 w 9170709"/>
              <a:gd name="connsiteY1" fmla="*/ 0 h 2665562"/>
              <a:gd name="connsiteX2" fmla="*/ 9169880 w 9170709"/>
              <a:gd name="connsiteY2" fmla="*/ 1854679 h 2665562"/>
              <a:gd name="connsiteX3" fmla="*/ 4494362 w 9170709"/>
              <a:gd name="connsiteY3" fmla="*/ 1682151 h 2665562"/>
              <a:gd name="connsiteX4" fmla="*/ 8626 w 9170709"/>
              <a:gd name="connsiteY4" fmla="*/ 2665562 h 2665562"/>
              <a:gd name="connsiteX5" fmla="*/ 0 w 9170709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  <a:gd name="connsiteX0" fmla="*/ 0 w 9170261"/>
              <a:gd name="connsiteY0" fmla="*/ 8626 h 2665562"/>
              <a:gd name="connsiteX1" fmla="*/ 9169879 w 9170261"/>
              <a:gd name="connsiteY1" fmla="*/ 0 h 2665562"/>
              <a:gd name="connsiteX2" fmla="*/ 9161253 w 9170261"/>
              <a:gd name="connsiteY2" fmla="*/ 1449237 h 2665562"/>
              <a:gd name="connsiteX3" fmla="*/ 4494362 w 9170261"/>
              <a:gd name="connsiteY3" fmla="*/ 1682151 h 2665562"/>
              <a:gd name="connsiteX4" fmla="*/ 8626 w 9170261"/>
              <a:gd name="connsiteY4" fmla="*/ 2665562 h 2665562"/>
              <a:gd name="connsiteX5" fmla="*/ 0 w 9170261"/>
              <a:gd name="connsiteY5" fmla="*/ 8626 h 266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0261" h="2665562">
                <a:moveTo>
                  <a:pt x="0" y="8626"/>
                </a:moveTo>
                <a:lnTo>
                  <a:pt x="9169879" y="0"/>
                </a:lnTo>
                <a:cubicBezTo>
                  <a:pt x="9172754" y="517585"/>
                  <a:pt x="9158378" y="931652"/>
                  <a:pt x="9161253" y="1449237"/>
                </a:cubicBezTo>
                <a:cubicBezTo>
                  <a:pt x="6052868" y="1535502"/>
                  <a:pt x="5752381" y="1591574"/>
                  <a:pt x="4494362" y="1682151"/>
                </a:cubicBezTo>
                <a:cubicBezTo>
                  <a:pt x="2968924" y="1854679"/>
                  <a:pt x="2086154" y="1969698"/>
                  <a:pt x="8626" y="2665562"/>
                </a:cubicBezTo>
                <a:cubicBezTo>
                  <a:pt x="5751" y="1779917"/>
                  <a:pt x="2875" y="894271"/>
                  <a:pt x="0" y="8626"/>
                </a:cubicBezTo>
                <a:close/>
              </a:path>
            </a:pathLst>
          </a:custGeom>
          <a:gradFill>
            <a:gsLst>
              <a:gs pos="57000">
                <a:schemeClr val="accent3">
                  <a:lumMod val="0"/>
                  <a:lumOff val="100000"/>
                  <a:alpha val="40000"/>
                </a:schemeClr>
              </a:gs>
              <a:gs pos="0">
                <a:schemeClr val="accent4">
                  <a:lumMod val="75000"/>
                </a:schemeClr>
              </a:gs>
              <a:gs pos="100000">
                <a:srgbClr val="E6E6E6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5883" y="0"/>
            <a:ext cx="9170265" cy="7525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40000"/>
                </a:schemeClr>
              </a:gs>
              <a:gs pos="100000">
                <a:srgbClr val="E6E6E6">
                  <a:alpha val="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473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УЧН</a:t>
            </a:r>
            <a:r>
              <a:rPr lang="uk-UA" sz="4000" cap="all" spc="-40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І олександра даниловича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0322"/>
            <a:ext cx="87473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ОЛЕКСАНДР МИКОЛАЙОВИЧ</a:t>
            </a:r>
          </a:p>
          <a:p>
            <a:pPr algn="just"/>
            <a:r>
              <a:rPr lang="ru-RU" sz="3600" cap="all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МОРОЗ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916832"/>
            <a:ext cx="5074974" cy="37548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Доктор технічних наук, професор, директор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НАВЧАЛЬНО-Наукового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Інсти-туту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енергетики та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Комп</a:t>
            </a:r>
            <a:r>
              <a:rPr lang="en-US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’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ютерних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Технологій Харківського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Національ-ного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Технічного Університету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Сільсь-кого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 Господарства імені Петра </a:t>
            </a:r>
            <a:r>
              <a:rPr lang="uk-UA" sz="1400" b="1" cap="all" spc="20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Васи-ленка</a:t>
            </a:r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.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endParaRPr lang="uk-UA" sz="1400" b="1" cap="all" spc="20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Захищена докторська дисертація на тему:</a:t>
            </a:r>
          </a:p>
          <a:p>
            <a:pPr indent="266700" algn="just"/>
            <a:endParaRPr lang="uk-UA" sz="1400" b="1" cap="all" spc="2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+mj-lt"/>
            </a:endParaRPr>
          </a:p>
          <a:p>
            <a:pPr indent="266700" algn="just"/>
            <a:r>
              <a:rPr lang="uk-UA" sz="1400" b="1" cap="all" spc="2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«Науково-технічні основи побудови систем для обробки вовни з використанням акустичного та електромагнітного полів».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1" b="9525"/>
          <a:stretch/>
        </p:blipFill>
        <p:spPr>
          <a:xfrm>
            <a:off x="179512" y="2564904"/>
            <a:ext cx="381642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1800000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01045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4101</TotalTime>
  <Words>3807</Words>
  <Application>Microsoft Office PowerPoint</Application>
  <PresentationFormat>Екран (4:3)</PresentationFormat>
  <Paragraphs>448</Paragraphs>
  <Slides>54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54</vt:i4>
      </vt:variant>
    </vt:vector>
  </HeadingPairs>
  <TitlesOfParts>
    <vt:vector size="65" baseType="lpstr">
      <vt:lpstr>Arial</vt:lpstr>
      <vt:lpstr>Arial Black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1_Апекс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НАУЧНАЯ ШКОЛА - ЧЕРЕНКОВ ОЛЕКСАНДР ДАНИЛОВИЧ</dc:title>
  <dc:creator>KKS.BMITE</dc:creator>
  <cp:lastModifiedBy>KKS.BMITE</cp:lastModifiedBy>
  <cp:revision>335</cp:revision>
  <cp:lastPrinted>2021-04-05T09:32:22Z</cp:lastPrinted>
  <dcterms:created xsi:type="dcterms:W3CDTF">2012-09-11T12:15:18Z</dcterms:created>
  <dcterms:modified xsi:type="dcterms:W3CDTF">2021-04-05T10:52:55Z</dcterms:modified>
</cp:coreProperties>
</file>