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8" r:id="rId3"/>
    <p:sldId id="257" r:id="rId4"/>
    <p:sldId id="279" r:id="rId5"/>
    <p:sldId id="280" r:id="rId6"/>
    <p:sldId id="28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4" r:id="rId21"/>
    <p:sldId id="275" r:id="rId22"/>
    <p:sldId id="276" r:id="rId23"/>
    <p:sldId id="277" r:id="rId24"/>
    <p:sldId id="278" r:id="rId25"/>
    <p:sldId id="289" r:id="rId26"/>
    <p:sldId id="290" r:id="rId27"/>
    <p:sldId id="291" r:id="rId28"/>
    <p:sldId id="292" r:id="rId29"/>
    <p:sldId id="283" r:id="rId30"/>
    <p:sldId id="284" r:id="rId31"/>
    <p:sldId id="285" r:id="rId32"/>
    <p:sldId id="282" r:id="rId33"/>
    <p:sldId id="286" r:id="rId34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F8F"/>
    <a:srgbClr val="385370"/>
    <a:srgbClr val="436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6" autoAdjust="0"/>
    <p:restoredTop sz="94622" autoAdjust="0"/>
  </p:normalViewPr>
  <p:slideViewPr>
    <p:cSldViewPr>
      <p:cViewPr varScale="1">
        <p:scale>
          <a:sx n="85" d="100"/>
          <a:sy n="85" d="100"/>
        </p:scale>
        <p:origin x="19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297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5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1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7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9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0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17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57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0050"/>
                    </a14:imgEffect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365D23-C8F0-4F8F-B8AA-8B8A90902963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129AAC-1441-4FFF-9108-9CF337AE83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0050"/>
                    </a14:imgEffect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365D23-C8F0-4F8F-B8AA-8B8A9090296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09.09.2019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129AAC-1441-4FFF-9108-9CF337AE839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34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492896"/>
            <a:ext cx="87473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8000" b="1" cap="all" spc="-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ВІТАЄМО!</a:t>
            </a:r>
            <a:endParaRPr lang="ru-RU" sz="8000" b="1" cap="all" spc="-1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ОЛЕКСАНДР МИКОЛАЙОВИЧ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МОРОЗ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Обґрунтування теми.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Особливо 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актуальними питаннями первинної обробки вовни є питання зменшення споживання 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води та запобігання забруднення 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навколишнього середовища стічними водами 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фабрик первинної обробки вовни. Кардинальну зміну технологічного і 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технічного рівнів фабрик первинної обробки вовни можливо здійснити тільки на основі нового обладнання та технологій первинної  обробки вовни з використанням акустичних коливань у процесах миття вовни та її сушінні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ЕлектроМагнітним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Полем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КрайВисокої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Частоти. Застосування акустичних коливань в процесах миття вовни дозволить суттєво скоротити споживання води за рахунок кавітаційних процесів, що призводять до інтенсифікації відділення забруднень від волокон вовни.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 b="9525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3782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00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ОЛЕКСАНДР МИКОЛАЙОВИЧ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МОРОЗ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Використання Електромагнітної енергії К</a:t>
            </a:r>
            <a:r>
              <a:rPr lang="ru-RU" sz="1400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рай</a:t>
            </a:r>
            <a:r>
              <a:rPr lang="uk-UA" sz="1400" b="1" cap="all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Високочастотного діапазону при безперервному процесі сушіння вовни з одночасною інтенсивною евакуацією пара дозволить істотно зменшити споживання енергії для процесу сушіння, зменшити габарити і металоємність сушильного обладнання, а також підвищити продук-тивність фабрик первинної  обробки вовни.</a:t>
            </a:r>
          </a:p>
          <a:p>
            <a:pPr indent="266700" algn="just"/>
            <a:endParaRPr lang="uk-UA" sz="1400" b="1" cap="all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3782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r="11495"/>
          <a:stretch/>
        </p:blipFill>
        <p:spPr>
          <a:xfrm>
            <a:off x="179512" y="2564904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09" y="4163601"/>
            <a:ext cx="2849000" cy="2443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5" y="4005064"/>
            <a:ext cx="2386632" cy="2007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983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ОЛЕКСАНДР МИКОЛАЙОВИЧ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МОРОЗ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Програма виконання: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Аналіз технологічних процесів та технічних пристроїв первинної обробки вовни.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2.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Математичне моделювання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плос-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кого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гідродинамічного випромінювача.</a:t>
            </a:r>
          </a:p>
          <a:p>
            <a:pPr indent="266700" algn="just"/>
            <a:r>
              <a:rPr lang="uk-UA" sz="1400" b="1" cap="all" spc="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3.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Теоретичний аналіз процесу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взаємо-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дії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звукових хвиль з шаром вовни, екранованого металевими решітками, в пристрої мийки вовни з плоскими гідродинамічними випромінювачами.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4.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Аналітичний аналіз параметрів 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п’єзоелектричного датчика циліндричної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форми для вимірювання акустичних параметрів звукового поля у об’ємі миючого розчину.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5.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Теоретичний аналіз з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обґрунту-ванням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параметрів випромінювачів електромагнітних полів для сушіння вовни.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r="11495"/>
          <a:stretch/>
        </p:blipFill>
        <p:spPr>
          <a:xfrm>
            <a:off x="179512" y="2564904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r="13866"/>
          <a:stretch/>
        </p:blipFill>
        <p:spPr>
          <a:xfrm>
            <a:off x="188760" y="2564904"/>
            <a:ext cx="3807176" cy="3537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512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ОЛЕКСАНДР МИКОЛАЙОВИЧ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МОРОЗ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18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Кінцева продукція та впровадження: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Обґрунтовано і конструктивно реалізовано пристрій для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безперерв-ної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мийки вовни з плоскими гідродинамічними випромінювачами електромагнітних полів. 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r="13866"/>
          <a:stretch/>
        </p:blipFill>
        <p:spPr>
          <a:xfrm>
            <a:off x="188760" y="2564904"/>
            <a:ext cx="3807176" cy="35376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9472"/>
          <a:stretch/>
        </p:blipFill>
        <p:spPr>
          <a:xfrm>
            <a:off x="179512" y="2572448"/>
            <a:ext cx="3816424" cy="352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09" y="3948157"/>
            <a:ext cx="2849000" cy="26590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11" y="3789040"/>
            <a:ext cx="2381880" cy="2223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514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НАТАЛІЯ ГЕННАДІЇВНА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КОСУЛІНА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266700" algn="just"/>
            <a:r>
              <a:rPr lang="uk-UA" sz="1400" b="1" cap="all" spc="200" dirty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Доктор технічних наук, професор, завідуюча кафедрою </a:t>
            </a:r>
            <a:r>
              <a:rPr lang="uk-UA" sz="1400" b="1" cap="all" spc="200" dirty="0" err="1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технотроніки</a:t>
            </a:r>
            <a:r>
              <a:rPr lang="uk-UA" sz="1400" b="1" cap="all" spc="200" dirty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 та </a:t>
            </a:r>
            <a:r>
              <a:rPr lang="uk-UA" sz="1400" b="1" cap="all" spc="100" dirty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теоретичної електротехніки харківського національного технічного університету</a:t>
            </a:r>
            <a:r>
              <a:rPr lang="uk-UA" sz="1400" b="1" cap="all" spc="200" dirty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 сільського </a:t>
            </a:r>
            <a:r>
              <a:rPr lang="uk-UA" sz="1400" b="1" cap="all" spc="100" dirty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господарства імені </a:t>
            </a:r>
            <a:r>
              <a:rPr lang="uk-UA" sz="1400" b="1" cap="all" spc="100" dirty="0" err="1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петра</a:t>
            </a:r>
            <a:r>
              <a:rPr lang="uk-UA" sz="1400" b="1" cap="all" spc="100" dirty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 </a:t>
            </a:r>
            <a:r>
              <a:rPr lang="uk-UA" sz="1400" b="1" cap="all" spc="100" dirty="0" err="1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василенка</a:t>
            </a:r>
            <a:r>
              <a:rPr lang="uk-UA" sz="1400" b="1" cap="all" spc="100" dirty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/>
              </a:rPr>
              <a:t>.</a:t>
            </a:r>
          </a:p>
          <a:p>
            <a:pPr indent="266700" algn="just"/>
            <a:r>
              <a:rPr lang="uk-UA" sz="1400" b="1" cap="all" spc="-2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Захищена кандидатська дисертація на тему:</a:t>
            </a: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«Використання електромагнітного випромінювання тканин тварин для дистанційної діагностики їх стану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радіотермометром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»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Обґрунтування теми</a:t>
            </a:r>
            <a:r>
              <a:rPr lang="en-US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:</a:t>
            </a:r>
            <a:endParaRPr lang="uk-UA" sz="1400" b="1" cap="all" spc="20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Систематичний контроль стану тварин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є необхідною умовою опти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мального функціонування тваринництва.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задачі ветеринарії, які пов’язані 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 розробкою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методів та засобів оперативної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діаг-ностики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потребують роз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робки нових методів і апаратури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неінва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зивної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діаг-ностики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стану тварин. 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16502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965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НАТАЛІЯ ГЕННАДІЇВНА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КОСУЛІНА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Програма виконання:</a:t>
            </a:r>
          </a:p>
          <a:p>
            <a:pPr indent="266700" algn="just"/>
            <a:endParaRPr lang="uk-UA" sz="1400" b="1" cap="all" spc="20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Аналіз  методів  та  пристроїв вимірювання температури.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2.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Математична модель плину крові та її зв’язок з терморегуляторними процесами в організмі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сільсько-господарських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тварин.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3.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Розробка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радіотермометра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для вимірювання температури тіла у тварин.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4.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Результати розробки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радіотермо-метру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19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Кінцева продукція</a:t>
            </a:r>
          </a:p>
          <a:p>
            <a:pPr indent="266700" algn="just"/>
            <a:r>
              <a:rPr lang="uk-UA" sz="1400" b="1" cap="all" spc="19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Та впровадження:</a:t>
            </a:r>
          </a:p>
          <a:p>
            <a:pPr indent="266700" algn="just"/>
            <a:endParaRPr lang="uk-UA" sz="1400" b="1" cap="all" spc="20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Використання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радіотермометрів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у </a:t>
            </a:r>
            <a:r>
              <a:rPr lang="uk-UA" sz="1400" b="1" cap="all" spc="16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технологічних процесах тваринництва</a:t>
            </a:r>
            <a:r>
              <a:rPr lang="uk-UA" sz="1400" b="1" cap="all" spc="16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16502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980" r="30779" b="6543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183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НАТАЛІЯ ГЕННАДІЇВНА</a:t>
            </a:r>
          </a:p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КОСУЛІНА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Захищена докторська дисертація на тему:</a:t>
            </a: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«Науково-технічні основи побудови </a:t>
            </a:r>
            <a:r>
              <a:rPr lang="uk-UA" sz="1400" b="1" cap="all" spc="12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інформаційних електромагнітних </a:t>
            </a:r>
            <a:r>
              <a:rPr lang="uk-UA" sz="1400" b="1" cap="all" spc="12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техно-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логій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підвищення продуктивності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біооб’єктів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рослинництва».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Обґрунтування теми:</a:t>
            </a: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Одним з перспективних напрямків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по збільшенню виробництва продукції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рослинництва є розробка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інформацій-них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електромагнітних технологій. </a:t>
            </a:r>
            <a:r>
              <a:rPr lang="uk-UA" sz="1400" b="1" cap="all" spc="12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вирішення загальнодержавних проблем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в сільському господарстві можливе на основі застосування ефективних інформаційних електромагнітних технологій, здатних змінити традиційні способи виробництва сільськогосподарської продукції.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endParaRPr lang="uk-UA" sz="1400" b="1" cap="all" spc="1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08" t="-3240"/>
          <a:stretch/>
        </p:blipFill>
        <p:spPr>
          <a:xfrm>
            <a:off x="179512" y="2204864"/>
            <a:ext cx="3816424" cy="38884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560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НАТАЛІЯ ГЕННАДІЇВНА</a:t>
            </a:r>
          </a:p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КОСУЛІНА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Вирішення проблеми з визначення оптимальних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біотропних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параметрів Електромагнітного поля для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інфор-маційної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дії на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біооб’єкти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полягає в розробці математичних моделей, на основі яких визначався б можливий діапазон змін цих параметрів, а оптимізація цих параметрів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прово-дилась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за допомогою автоматизованих систем неруйнівного контролю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біооб’-єктів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  <a:p>
            <a:pPr indent="266700" algn="just"/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Використання автоматизованої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систе-ми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газорозрядної візуалізації для визначення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біотропних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параметрів Електромагнітного поля різних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біооб’-єктів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надасть можливість створити нові речовини і технології, що дозволять одержати пріоритетні результати в галузях науки і виробництва.</a:t>
            </a:r>
          </a:p>
          <a:p>
            <a:pPr indent="266700" algn="just"/>
            <a:endParaRPr lang="uk-UA" sz="1400" b="1" cap="all" spc="1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endParaRPr lang="uk-UA" sz="1400" b="1" cap="all" spc="1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11502"/>
          <a:stretch/>
        </p:blipFill>
        <p:spPr>
          <a:xfrm>
            <a:off x="179512" y="2564903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885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НАТАЛІЯ ГЕННАДІЇВНА</a:t>
            </a:r>
          </a:p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КОСУЛІНА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Програма виконання:</a:t>
            </a:r>
          </a:p>
          <a:p>
            <a:pPr indent="266700" algn="just"/>
            <a:r>
              <a:rPr lang="uk-UA" sz="1400" b="1" cap="all" spc="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1.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Аналіз проблем підвищення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продук-тивності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біооб’єктів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рослинництва на основі електромагнітних технологій і обґрунтування напрямку досліджень.</a:t>
            </a:r>
          </a:p>
          <a:p>
            <a:pPr indent="266700" algn="just"/>
            <a:r>
              <a:rPr lang="uk-UA" sz="1400" b="1" cap="all" spc="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2.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Теоретичний аналіз процесів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форму-вання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газорозрядного образу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біооб’єктів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на основі ефекту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Кірліан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  <a:p>
            <a:pPr indent="266700" algn="just"/>
            <a:r>
              <a:rPr lang="uk-UA" sz="1400" b="1" cap="all" spc="2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3.</a:t>
            </a:r>
            <a:r>
              <a:rPr lang="uk-UA" sz="1400" b="1" cap="all" spc="2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Принципи побудови систем оцінки стану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біооб’єктів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на основі ефекту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Кірліан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  <a:p>
            <a:pPr indent="266700" algn="just"/>
            <a:r>
              <a:rPr lang="uk-UA" sz="1400" b="1" cap="all" spc="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4.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Вплив вільних радикалів на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газо-розрядну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візуалізацію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біооб’єктів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  <a:p>
            <a:pPr indent="266700" algn="just"/>
            <a:r>
              <a:rPr lang="uk-UA" sz="1400" b="1" cap="all" spc="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5.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Теоретичне дослідження взаємодії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інформаційного електромагнітного 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випромінювання край високочастотного діапазону з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біооб’єктами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рослинництва.</a:t>
            </a:r>
          </a:p>
          <a:p>
            <a:pPr indent="266700" algn="just"/>
            <a:r>
              <a:rPr lang="uk-UA" sz="1400" b="1" cap="all" spc="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6.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аналіз широкосмугових пристроїв </a:t>
            </a:r>
            <a:r>
              <a:rPr lang="uk-UA" sz="1400" b="1" cap="all" spc="1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формування інформаційного поляризованого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електромагнітного поля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крайвисоко-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частотного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діапазону.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11502"/>
          <a:stretch/>
        </p:blipFill>
        <p:spPr>
          <a:xfrm>
            <a:off x="179512" y="2564903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3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222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НАТАЛІЯ ГЕННАДІЇВНА</a:t>
            </a:r>
          </a:p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КОСУЛІНА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Кінцева продукція та впровадження:</a:t>
            </a:r>
          </a:p>
          <a:p>
            <a:pPr indent="266700" algn="just"/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розроблено автоматизовану систему газорозрядної візуалізації </a:t>
            </a:r>
            <a:r>
              <a:rPr lang="uk-UA" sz="1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біооб’єктів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для визначення впливу інформаційного </a:t>
            </a:r>
            <a:r>
              <a:rPr lang="uk-UA" sz="1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Електро-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магнітного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поля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крайвисокочастотного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діапазону і оптимальних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біотропних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параметрів Електромагнітного поля для створення ефективних екологічно безпечних</a:t>
            </a:r>
            <a:b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</a:b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 ресурсозберігаючих електромагнітних 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технологій в рослинництві.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3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3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09" y="4221089"/>
            <a:ext cx="2848999" cy="2386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11" y="4163600"/>
            <a:ext cx="2381880" cy="1848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835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57230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наукова школа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2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«</a:t>
            </a:r>
            <a:r>
              <a:rPr lang="ru-RU" sz="22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Методи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ru-RU" sz="2200" cap="all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оцінки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та </a:t>
            </a:r>
            <a:r>
              <a:rPr lang="ru-RU" sz="2200" cap="all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аналізу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стану </a:t>
            </a:r>
            <a:r>
              <a:rPr lang="ru-RU" sz="2200" cap="all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біологічних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ru-RU" sz="2200" cap="all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об’єктів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при </a:t>
            </a:r>
            <a:r>
              <a:rPr lang="ru-RU" sz="2200" cap="all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впливі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на</a:t>
            </a:r>
            <a:r>
              <a:rPr lang="en-US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них </a:t>
            </a:r>
            <a:r>
              <a:rPr lang="ru-RU" sz="2200" cap="all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фізичних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ru-RU" sz="2200" cap="all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факторів</a:t>
            </a:r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електромагнітної</a:t>
            </a:r>
            <a:endParaRPr lang="en-US" sz="2200" cap="all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природи»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1989415"/>
            <a:ext cx="629911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32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ХАРКІВСЬКИЙ НАЦІОНАЛЬНИЙ ТЕХНІЧНИЙ</a:t>
            </a:r>
          </a:p>
          <a:p>
            <a:pPr algn="r"/>
            <a:r>
              <a:rPr lang="ru-RU" sz="32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УНІВЕРСИТЕТ СІЛЬСЬКОГО ГОСПОДАРСТВА</a:t>
            </a:r>
            <a:endParaRPr lang="en-US" sz="3200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  <a:p>
            <a:pPr algn="r"/>
            <a:r>
              <a:rPr lang="uk-UA" sz="32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ІМЕНІ</a:t>
            </a:r>
          </a:p>
          <a:p>
            <a:pPr algn="r"/>
            <a:r>
              <a:rPr lang="uk-UA" sz="32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ПЕТРА ВАСИЛЕНКА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829" y1="64072" x2="36829" y2="64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4674"/>
            <a:ext cx="3407965" cy="3470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178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ЮРІЙ МИХАЙЛОВИЧ</a:t>
            </a:r>
          </a:p>
          <a:p>
            <a:pPr algn="just"/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ФЕДЮШКО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Доктор технічних наук, професор кафедри автоматизації сільського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виробництва Таврійського державного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2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агротехнологічного університету, </a:t>
            </a:r>
            <a:r>
              <a:rPr lang="uk-UA" sz="1400" b="1" cap="all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академік Міжнародної академії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розвитку людини.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endParaRPr lang="uk-UA" sz="1400" b="1" cap="all" spc="20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Захищена докторська дисертація на тему: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«Науково-технічні основи імпульсних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рефлектометричних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систем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досліджен-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ня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діелектричної спектроскопії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біо-логічних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об’єктів».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733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ЮРІЙ МИХАЙЛОВИЧ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ФЕДЮШКО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5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Обґрунтування теми. </a:t>
            </a:r>
            <a:r>
              <a:rPr lang="uk-UA" sz="1400" b="1" cap="all" spc="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Проведений аналіз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показує, створення перспективних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тех-нологій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у медицині, біології і сільському господарстві неможливе без вивчення фізико-хімічних процесів у біологічних об’єктах на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мікро-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і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нано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рівнях на основі методу діелектричної спектроскопії.</a:t>
            </a:r>
          </a:p>
          <a:p>
            <a:pPr indent="266700" algn="just"/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 роботі вирішується важлива для медицини, біології і сільського господарства проблема, пов’язана зі створенням технічних засобів для дослідження діелектричних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характерис-тик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різних біологічних об’єктів на різних рівнях їх розвитку (клітини, тканини, організм  в цілому). Отримані результати дозволять створити нові речовини і технології у медицині, біології і сільському господарстві, отримати відомості про фізико-хімічні процеси в біологічних об’єктах.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r="62329" b="24966"/>
          <a:stretch/>
        </p:blipFill>
        <p:spPr>
          <a:xfrm>
            <a:off x="179512" y="2564904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881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ЮРІЙ МИХАЙЛОВИЧ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ФЕДЮШКО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Програма виконання: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Аналіз проблем з дослідження 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діелектричних параметрів біологічних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об’єктів і матеріалів.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2.</a:t>
            </a:r>
            <a:r>
              <a:rPr lang="uk-UA" sz="1400" b="1" cap="all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Теоретичний аналіз процесу імпульсної </a:t>
            </a:r>
            <a:r>
              <a:rPr lang="uk-UA" sz="1400" b="1" cap="all" spc="3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рефлектометрії</a:t>
            </a:r>
            <a:r>
              <a:rPr lang="uk-UA" sz="1400" b="1" cap="all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при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дослідженні діелектричних параметрів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біологічних об’єктів.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3.</a:t>
            </a:r>
            <a:r>
              <a:rPr lang="uk-UA" sz="1400" b="1" cap="all" spc="3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Теоретичне обґрунтування і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дослідження моделей електронних систем імпульсного рефлектометра.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4.</a:t>
            </a:r>
            <a:r>
              <a:rPr lang="uk-UA" sz="1400" b="1" cap="all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Метрологічне забезпечення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імпульсних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рефлектометричних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систем </a:t>
            </a:r>
            <a:r>
              <a:rPr lang="uk-UA" sz="1400" b="1" cap="all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для вимірювання електрофізичних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параметрів біологічних об’єктів.</a:t>
            </a: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5.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Експериментальне дослідження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елементів імпульсного рефлектометра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 </a:t>
            </a:r>
            <a:r>
              <a:rPr lang="uk-UA" sz="1400" b="1" cap="all" spc="13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діелектричної спектроскопії біологічних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об’єктів.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r="62329" b="24966"/>
          <a:stretch/>
        </p:blipFill>
        <p:spPr>
          <a:xfrm>
            <a:off x="179512" y="2564904"/>
            <a:ext cx="3816424" cy="3528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982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ЮРІЙ МИХАЙЛОВИЧ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ФЕДЮШКО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3550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18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Кінцева продукція та впровадження:</a:t>
            </a:r>
          </a:p>
          <a:p>
            <a:pPr indent="266700" algn="just"/>
            <a:endParaRPr lang="uk-UA" sz="1400" b="1" cap="all" spc="19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16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</a:t>
            </a:r>
            <a:r>
              <a:rPr lang="uk-UA" sz="1400" b="1" cap="all" spc="16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Застосування імпульсних </a:t>
            </a:r>
            <a:r>
              <a:rPr lang="uk-UA" sz="1400" b="1" cap="all" spc="16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рефлекто-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метричних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систем для створення бази даних для діелектричної проникності біологічних об’єктів сільського господарства, медицини, біології дозволить створити нові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оптимальні Електромагнітні технології;</a:t>
            </a:r>
          </a:p>
          <a:p>
            <a:pPr indent="266700" algn="just">
              <a:spcBef>
                <a:spcPts val="600"/>
              </a:spcBef>
              <a:spcAft>
                <a:spcPts val="600"/>
              </a:spcAft>
            </a:pPr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провести аналіз біофізичних явищ на різних рівнях організації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біо-логічних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систем і розробити шляхи регуляції в них фізико-хімічних процесів;</a:t>
            </a:r>
          </a:p>
          <a:p>
            <a:pPr indent="266700" algn="just">
              <a:spcBef>
                <a:spcPts val="600"/>
              </a:spcBef>
              <a:spcAft>
                <a:spcPts val="600"/>
              </a:spcAft>
            </a:pPr>
            <a:r>
              <a:rPr lang="uk-UA" sz="1400" b="1" cap="all" spc="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підвищити достовірність діагностики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 медицині;</a:t>
            </a:r>
          </a:p>
          <a:p>
            <a:pPr indent="266700" algn="just">
              <a:spcBef>
                <a:spcPts val="600"/>
              </a:spcBef>
              <a:spcAft>
                <a:spcPts val="600"/>
              </a:spcAft>
            </a:pPr>
            <a:r>
              <a:rPr lang="uk-UA" sz="1400" b="1" cap="all" spc="26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</a:t>
            </a:r>
            <a:r>
              <a:rPr lang="uk-UA" sz="1400" b="1" cap="all" spc="26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нові якісні матеріали і вироби в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промисловості.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223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Микола</a:t>
            </a:r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Петрович</a:t>
            </a:r>
          </a:p>
          <a:p>
            <a:pPr algn="just"/>
            <a:r>
              <a:rPr lang="ru-RU" sz="36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кунденко</a:t>
            </a:r>
            <a:endParaRPr lang="ru-RU" sz="360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Доктор технічних наук, професор, завідуючий кафедри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інтегрованих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електротехнологій</a:t>
            </a:r>
            <a:r>
              <a:rPr lang="ru-RU" sz="1400" b="1" cap="all" spc="2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та </a:t>
            </a:r>
            <a:r>
              <a:rPr lang="uk-UA" sz="1400" b="1" cap="all" spc="2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процесів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14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харківського національного технічного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університет</a:t>
            </a:r>
            <a:r>
              <a:rPr lang="ru-RU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у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сільського господарства імені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петра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василенка</a:t>
            </a:r>
            <a:r>
              <a:rPr lang="en-US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endParaRPr lang="uk-UA" sz="1400" b="1" cap="all" spc="20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Захищена докторська дисертація на тему: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«Молекулярна акустична технологія та електронні системи контролю в технологічному процесі відтворення тварин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/>
          <a:stretch/>
        </p:blipFill>
        <p:spPr>
          <a:xfrm>
            <a:off x="323528" y="2386487"/>
            <a:ext cx="3384376" cy="3728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702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Микола</a:t>
            </a:r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Петрович</a:t>
            </a:r>
          </a:p>
          <a:p>
            <a:pPr algn="just"/>
            <a:r>
              <a:rPr lang="ru-RU" sz="36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кунденко</a:t>
            </a:r>
            <a:endParaRPr lang="ru-RU" sz="360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5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Обґрунтування теми.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У дисертаційній роботі вирішується важлива для теорії та практики проблема отримання науково обґрунтованих теоретичних і експериментальних результатів на основі використання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низькоінтенсивних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акустичних  коливань для впливу на мікрооб’єкти тварин перед їх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кріоконсервацією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з метою підвищення їх стійкості до низьких температур і запліднюючої здатності, а також зниженню кількості мікрооб’єктів у дозах для штучного запліднення.</a:t>
            </a: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 метою визначення оптимальних параметрів акустичних коливань для впливу на мікрооб’єкти тваринництва в роботі розглянуте створення електронної системи контролю.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6800"/>
            <a:ext cx="3816424" cy="352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323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Микола</a:t>
            </a:r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Петрович</a:t>
            </a:r>
          </a:p>
          <a:p>
            <a:pPr algn="just"/>
            <a:r>
              <a:rPr lang="ru-RU" sz="36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кунденко</a:t>
            </a:r>
            <a:endParaRPr lang="ru-RU" sz="360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5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Програма виконання:</a:t>
            </a:r>
          </a:p>
          <a:p>
            <a:pPr indent="266700" algn="just"/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1. Досліджено процес взаємодії </a:t>
            </a:r>
            <a:r>
              <a:rPr lang="uk-UA" sz="1400" b="1" cap="all" spc="11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низькоінтенсивних</a:t>
            </a:r>
            <a:r>
              <a:rPr lang="uk-UA" sz="1400" b="1" cap="all" spc="11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акустичних коливань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 мікрооб’єктами тварин перед їх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кріоконсервацією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і визначена необхідна швидкість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мікропотоків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у </a:t>
            </a:r>
            <a:r>
              <a:rPr lang="uk-UA" sz="1400" b="1" cap="all" spc="13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кріоконсервуючому</a:t>
            </a:r>
            <a:r>
              <a:rPr lang="uk-UA" sz="1400" b="1" cap="all" spc="13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середовищі поблизу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границь мікрооб’єктів.</a:t>
            </a:r>
          </a:p>
          <a:p>
            <a:pPr indent="266700" algn="just"/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2. Досліджено процес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масопередачі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в структурі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кріоконсервуюче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середовище – мікрооб’єкти й визначені параметри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низькоінтенсивних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акустичних коливань для впливу на мікрооб’єкти тварин перед їх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кріоконсервацією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з метою стійкості до низьких температур і підвищення їх запліднюваності.</a:t>
            </a:r>
          </a:p>
          <a:p>
            <a:pPr indent="266700" algn="just"/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3. Обґрунтовано метод визначення оптимальних параметрів акустичних коливань.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6800"/>
            <a:ext cx="3816000" cy="352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6800"/>
            <a:ext cx="3816424" cy="352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076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Микола</a:t>
            </a:r>
            <a:r>
              <a:rPr lang="ru-RU" sz="36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Петрович</a:t>
            </a:r>
          </a:p>
          <a:p>
            <a:pPr algn="just"/>
            <a:r>
              <a:rPr lang="ru-RU" sz="36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кунденко</a:t>
            </a:r>
            <a:endParaRPr lang="ru-RU" sz="360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17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Кінцева продукція та впровадження:</a:t>
            </a:r>
          </a:p>
          <a:p>
            <a:pPr indent="266700" algn="just"/>
            <a:endParaRPr lang="uk-UA" sz="1400" b="1" cap="all" spc="5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Створено </a:t>
            </a:r>
            <a:r>
              <a:rPr lang="uk-UA" sz="1400" b="1" cap="all" spc="4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низькоінтенсивну</a:t>
            </a:r>
            <a:r>
              <a:rPr lang="uk-UA" sz="1400" b="1" cap="all" spc="4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акустичну технологію й електронну систему контролю по визначенню оптимальних параметрів акустичних коливань для впливу на мікрооб’єкти тварин ВРХ (спермії, ембріони). Перед їх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кріоконсервацією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з метою виходу життєздатних сперміїв і ембріонів після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кріоконсервації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, підвищення їх запліднюючої здатності й зниження кількості сперміїв у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спермодозах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для штучного запліднення.</a:t>
            </a:r>
          </a:p>
          <a:p>
            <a:pPr indent="266700" algn="just"/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Встановлено, що опромінення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спермодоз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акустичним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випромінюван-ням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перед їх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кріоконсервацією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підвищує вихід життєздатних сперміїв після </a:t>
            </a:r>
            <a:r>
              <a:rPr lang="uk-UA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кріоконсервації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до 70…80%.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6800"/>
            <a:ext cx="3816000" cy="352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6800"/>
            <a:ext cx="3816424" cy="352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316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spc="-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наукова школа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 НАУКОВИЙ СТУПІНЬ ДОКТОРА ТЕХНІЧНИХ НАУК</a:t>
            </a:r>
          </a:p>
          <a:p>
            <a:pPr algn="just"/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За тематикою школи</a:t>
            </a:r>
          </a:p>
          <a:p>
            <a:pPr algn="just"/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захистилися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829" y1="64072" x2="36829" y2="64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4674"/>
            <a:ext cx="3407965" cy="3470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1916832"/>
            <a:ext cx="5074974" cy="46243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МОРОЗ ОЛЕКСАНДР МИКОЛАЙОВИЧ 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2.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КОСУЛІНА НАТАЛІЯ ГЕННАДІЇВНА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3.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ФІЛІППОВ РОБЕРТ ЛЕОНІДОВИЧ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550" b="1" cap="all" spc="18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4.</a:t>
            </a:r>
            <a:r>
              <a:rPr lang="uk-UA" sz="1550" b="1" cap="all" spc="18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МУНТЯН ВОЛОДИМИР ОЛЕКСІЙОВИЧ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(ТДАТУ)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5.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МЄГЕЛЬ ЮРІЙ ЄВГЕНОВИЧ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6.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ЛИСИЧЕНКО МИКОЛА ЛЕОНІДОВИЧ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7. 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ФЕДЮШКО ЮРІЙ МИХАЙЛОВИЧ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(ТДАТУ)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8.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НІКІФОРОВА ЛАРИСА ЄВГЕНІВНА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(ТДАТУ)</a:t>
            </a:r>
          </a:p>
          <a:p>
            <a:pPr indent="266700" algn="just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9.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550" b="1" cap="all" spc="1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Кунденко микола петрович</a:t>
            </a:r>
          </a:p>
          <a:p>
            <a:pPr indent="266700" algn="just"/>
            <a:r>
              <a:rPr lang="ru-RU" sz="1550" b="1" cap="all" spc="1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 algn="just"/>
            <a:endParaRPr lang="uk-UA" sz="1550" b="1" cap="all" spc="100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18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spc="-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наукова школа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200" cap="all" spc="-5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 НАУКОВИЙ СТУПІНЬ </a:t>
            </a:r>
            <a:r>
              <a:rPr lang="uk-UA" sz="2200" cap="all" spc="-5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кандидата</a:t>
            </a:r>
            <a:r>
              <a:rPr lang="ru-RU" sz="2200" cap="all" spc="-5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технічних НАУК</a:t>
            </a:r>
          </a:p>
          <a:p>
            <a:pPr algn="just"/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За тематикою школи</a:t>
            </a:r>
          </a:p>
          <a:p>
            <a:pPr algn="just"/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захистилися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829" y1="64072" x2="36829" y2="64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4674"/>
            <a:ext cx="3407965" cy="3470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1916832"/>
            <a:ext cx="5074974" cy="46243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ГУЛЯЄВА ТЕТЯНА ЛЬВіВНА 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2.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ГОРДІЙЧУК ІВАН ЙОСиПОВИЧ 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(ПДАУ)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3.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550" b="1" cap="all" spc="15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МИХАЙЛОВА ЛЮДМИЛА МИКОЛАЇВНА 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(ПДАУ)</a:t>
            </a:r>
          </a:p>
          <a:p>
            <a:pPr indent="266700"/>
            <a:r>
              <a:rPr lang="uk-UA" sz="1550" b="1" cap="all" spc="18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4.</a:t>
            </a:r>
            <a:r>
              <a:rPr lang="uk-UA" sz="1550" b="1" cap="all" spc="18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АНДРІЙЧУК ЄВГЕН ІВАНОВИЧ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5.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ЗОТОВА ЗІНАЇДА ІВАНІВНА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6.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550" b="1" cap="all" spc="12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КРАВЧЕНКО ПОЛІНА ОЛЕКСАНДРіВНА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7. 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МАНСУР МОХАМЕД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8.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КОВАЛЕНКО ЛЮБОВ РАФАЇЛОВНА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(ТДАТУ)</a:t>
            </a:r>
            <a:endParaRPr lang="uk-UA" sz="1550" b="1" cap="all" spc="100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/>
            <a:r>
              <a:rPr lang="uk-UA" sz="155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9.</a:t>
            </a:r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ПІРОТТІ ОЛЕКСІЙ ЄВГЕНОВИЧ</a:t>
            </a:r>
          </a:p>
          <a:p>
            <a:pPr indent="266700"/>
            <a:r>
              <a:rPr lang="uk-UA" sz="155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(НТУ «ХПІ»)</a:t>
            </a:r>
          </a:p>
          <a:p>
            <a:pPr indent="266700"/>
            <a:endParaRPr lang="uk-UA" sz="1550" b="1" cap="all" spc="200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6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ОСНОВОПОЛОЖНИК ШКОЛИ </a:t>
            </a:r>
            <a:endParaRPr lang="uk-UA" sz="4000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ЛЕВ ФЕДОРОВИЧ </a:t>
            </a:r>
            <a:endParaRPr lang="en-US" sz="3600" cap="all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КУЧИН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ru-RU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ЛЕВ ФЕДОРОВИЧ </a:t>
            </a:r>
            <a:r>
              <a:rPr lang="ru-RU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народився</a:t>
            </a:r>
            <a:r>
              <a:rPr lang="ru-RU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12 </a:t>
            </a:r>
            <a:r>
              <a:rPr lang="ru-RU" sz="1400" b="1" cap="all" spc="1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грудня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1924 року в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Ростові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-на-Дону. З 1942 по 1945 роки брав участь у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бойових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діях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,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інвалід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Великої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Вітчизняної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війни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 У 1951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роц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закінчив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Харківський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полі-технічний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інститут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за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спеціальністю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радіотехніка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 З 1951 по 1971 роки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перебував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на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військовій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службі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,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працюючи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науковим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співробітником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та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викладачем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у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Вищому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навчально-му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закладі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авіаційних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та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ракетних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військ</a:t>
            </a:r>
            <a:r>
              <a:rPr lang="ru-RU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  <a:p>
            <a:pPr indent="266700" algn="just"/>
            <a:r>
              <a:rPr lang="uk-UA" sz="1400" b="1" cap="all" spc="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присвоєно військове звання: полковник,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спеціаліст першого класу ракетних військ. У 1997 році рішенням Федерації космонавтики України був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нагород-</a:t>
            </a:r>
            <a:r>
              <a:rPr lang="uk-UA" sz="1400" b="1" cap="all" spc="13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жений</a:t>
            </a:r>
            <a:r>
              <a:rPr lang="uk-UA" sz="1400" b="1" cap="all" spc="13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медаллю імені Юрія Васильовича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Кондратюка. Заслужений винахідник СРСР. отримав 22 державні нагороди.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21804"/>
          <a:stretch/>
        </p:blipFill>
        <p:spPr>
          <a:xfrm>
            <a:off x="179512" y="2564904"/>
            <a:ext cx="3816424" cy="3528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259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 spc="-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наукова школа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200" cap="all" spc="-5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 НАУКОВИЙ СТУПІНЬ </a:t>
            </a:r>
            <a:r>
              <a:rPr lang="uk-UA" sz="2200" cap="all" spc="-5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кандидата</a:t>
            </a:r>
            <a:r>
              <a:rPr lang="ru-RU" sz="2200" cap="all" spc="-5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технічних НАУК</a:t>
            </a:r>
          </a:p>
          <a:p>
            <a:pPr algn="just"/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За тематикою школи</a:t>
            </a:r>
          </a:p>
          <a:p>
            <a:pPr algn="just"/>
            <a:r>
              <a:rPr lang="ru-RU" sz="22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захистилися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829" y1="64072" x2="36829" y2="64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4674"/>
            <a:ext cx="3407965" cy="3470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1916832"/>
            <a:ext cx="507497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10.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ДУБІК ВІКТОР МИКОЛАЙОВИЧ 	(ПДАУ)</a:t>
            </a:r>
          </a:p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11.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СЕРЕДА АНАТОЛІЙ ІВАНОВИЧ</a:t>
            </a:r>
          </a:p>
          <a:p>
            <a:pPr indent="266700"/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12.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СОРОКІН МАКСИМ СЕРГІЙОВИЧ</a:t>
            </a:r>
          </a:p>
          <a:p>
            <a:pPr indent="266700"/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13.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САСІМОВА ІННА АНАТОЛІЇВНА</a:t>
            </a:r>
          </a:p>
          <a:p>
            <a:pPr indent="266700"/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14.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19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КОЗАК ОЛЕКСАНДР ВОЛОДИМИРОВИЧ</a:t>
            </a:r>
          </a:p>
          <a:p>
            <a:pPr indent="266700"/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(ПДАУ)</a:t>
            </a:r>
          </a:p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15.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ДАНІЛКО ІННА ВІТАЛІЇВНА </a:t>
            </a:r>
          </a:p>
          <a:p>
            <a:pPr indent="266700"/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(ХНТУСГ)</a:t>
            </a:r>
          </a:p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16. 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ПОТАПСЬКИЙ ПАВЛО ВАСИЛЬОВИЧ </a:t>
            </a:r>
          </a:p>
          <a:p>
            <a:pPr indent="266700"/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(ПДАУ)</a:t>
            </a:r>
          </a:p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17.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15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КАЛІНІЧЕНКО ОЛЕКСАНДР ВІКТОРОВИЧ </a:t>
            </a:r>
          </a:p>
          <a:p>
            <a:pPr indent="266700"/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	(ПДАУ)</a:t>
            </a:r>
          </a:p>
          <a:p>
            <a:pPr indent="266700"/>
            <a:r>
              <a:rPr lang="uk-UA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18.</a:t>
            </a:r>
            <a:r>
              <a:rPr lang="uk-UA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БОРОХОВ ІВАН ВАЛЕРІЙОВИЧ 	(ТДАТУ)</a:t>
            </a:r>
          </a:p>
          <a:p>
            <a:pPr indent="266700"/>
            <a:r>
              <a:rPr lang="ru-RU" sz="14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19.</a:t>
            </a:r>
            <a:r>
              <a:rPr lang="ru-RU" sz="14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ХАНДОЛА ЮРІЙ МИКОЛАЙОВИЧ 	(ХНТУСГ)</a:t>
            </a:r>
          </a:p>
        </p:txBody>
      </p:sp>
    </p:spTree>
    <p:extLst>
      <p:ext uri="{BB962C8B-B14F-4D97-AF65-F5344CB8AC3E}">
        <p14:creationId xmlns:p14="http://schemas.microsoft.com/office/powerpoint/2010/main" val="35031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000" b="1" cap="all" spc="-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наукова школа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  <a:p>
            <a:pPr algn="r"/>
            <a:endParaRPr lang="ru-RU" sz="140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r="11637" b="36086"/>
          <a:stretch/>
        </p:blipFill>
        <p:spPr>
          <a:xfrm>
            <a:off x="179512" y="918312"/>
            <a:ext cx="1512168" cy="1563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Прямоугольник 18"/>
          <p:cNvSpPr/>
          <p:nvPr/>
        </p:nvSpPr>
        <p:spPr>
          <a:xfrm>
            <a:off x="1709322" y="993642"/>
            <a:ext cx="5867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16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Кандидатська дисертація</a:t>
            </a:r>
          </a:p>
          <a:p>
            <a:r>
              <a:rPr lang="uk-UA" sz="16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Чорної марії олександрівни (2015)</a:t>
            </a:r>
          </a:p>
          <a:p>
            <a:r>
              <a:rPr lang="ru-RU" sz="16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«інформаційна електромагнітна технологія підвищення</a:t>
            </a:r>
            <a:br>
              <a:rPr lang="ru-RU" sz="16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</a:br>
            <a:r>
              <a:rPr lang="ru-RU" sz="16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врожайності і якості соняшника»</a:t>
            </a:r>
            <a:endParaRPr lang="uk-UA" sz="1600" b="1" cap="all" spc="200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3" y="2637585"/>
            <a:ext cx="1350511" cy="1444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2263" lon="19497695" rev="21599589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Прямоугольник 20"/>
          <p:cNvSpPr/>
          <p:nvPr/>
        </p:nvSpPr>
        <p:spPr>
          <a:xfrm>
            <a:off x="1849724" y="2343858"/>
            <a:ext cx="64442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16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Кандидатська дисертація</a:t>
            </a:r>
            <a:r>
              <a:rPr lang="uk-UA" sz="1600" b="1" cap="all" spc="200" noProof="1">
                <a:ln/>
                <a:solidFill>
                  <a:prstClr val="white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</a:effectLst>
                <a:latin typeface="Arial" panose="020B0604020202020204" pitchFamily="34" charset="0"/>
              </a:rPr>
              <a:t> (2015)</a:t>
            </a:r>
            <a:endParaRPr lang="uk-UA" sz="1600" b="1" cap="all" spc="200" noProof="1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r>
              <a:rPr lang="uk-UA" sz="16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ХАндоли ольги юріївни</a:t>
            </a:r>
          </a:p>
          <a:p>
            <a:r>
              <a:rPr lang="ru-RU" sz="16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«Розробка електромагнітної технології для підвищення продуктивності тутового шовкопряду»</a:t>
            </a:r>
            <a:endParaRPr lang="uk-UA" sz="1600" b="1" cap="all" spc="200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6AB6337-3E16-4439-8A98-4221106CCBA2}"/>
              </a:ext>
            </a:extLst>
          </p:cNvPr>
          <p:cNvSpPr/>
          <p:nvPr/>
        </p:nvSpPr>
        <p:spPr>
          <a:xfrm>
            <a:off x="2051720" y="3687078"/>
            <a:ext cx="64442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16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докторська дисертація</a:t>
            </a:r>
          </a:p>
          <a:p>
            <a:r>
              <a:rPr lang="uk-UA" sz="16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Федюшка Олександра Юрійовича (2018)</a:t>
            </a:r>
          </a:p>
          <a:p>
            <a:r>
              <a:rPr lang="ru-RU" sz="16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«ЕЛЕКТРОМАГІНТНИЙ МЕТОД І ТЕХНІЧНІ СИСТЕМИ ЗАХИСТУ ПЛОДІВ ВІД ГРИБКОВИХ ХВОРОБ»</a:t>
            </a:r>
            <a:endParaRPr lang="uk-UA" sz="1600" b="1" cap="all" spc="200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F0CA340-0297-40B0-BB5C-EC941C02E416}"/>
              </a:ext>
            </a:extLst>
          </p:cNvPr>
          <p:cNvSpPr/>
          <p:nvPr/>
        </p:nvSpPr>
        <p:spPr>
          <a:xfrm>
            <a:off x="2267744" y="5038923"/>
            <a:ext cx="64442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16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докторська дисертація</a:t>
            </a:r>
          </a:p>
          <a:p>
            <a:r>
              <a:rPr lang="uk-UA" sz="1600" b="1" cap="all" spc="200" noProof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Гуцола тараса дмитровича (2019)</a:t>
            </a:r>
          </a:p>
          <a:p>
            <a:r>
              <a:rPr lang="ru-RU" sz="1600" b="1" cap="all" spc="20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«електромагнітні методи та радіометричні системи дистАНЦІЙНОЇ ДІАГНОСТИКИ СТАНУ ТВАРИН»</a:t>
            </a:r>
            <a:endParaRPr lang="uk-UA" sz="1600" b="1" cap="all" spc="200" noProof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3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132856"/>
            <a:ext cx="87473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-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ДЯКУ</a:t>
            </a:r>
            <a:r>
              <a:rPr lang="uk-UA" sz="8000" b="1" cap="all" spc="-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є</a:t>
            </a:r>
            <a:r>
              <a:rPr lang="ru-RU" sz="8000" b="1" cap="all" spc="-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МО</a:t>
            </a:r>
          </a:p>
          <a:p>
            <a:pPr algn="ctr"/>
            <a:r>
              <a:rPr lang="ru-RU" sz="8000" b="1" cap="all" spc="-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ЗА УВАГУ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86680"/>
            <a:ext cx="874738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НАВЧАЛЬНО-</a:t>
            </a:r>
            <a:r>
              <a:rPr lang="ru-RU" sz="1400" b="1" cap="all" spc="-100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НАУковий</a:t>
            </a:r>
            <a:r>
              <a:rPr lang="ru-RU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uk-UA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</a:t>
            </a:r>
            <a:r>
              <a:rPr lang="ru-RU" sz="1400" b="1" cap="all" spc="-100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нститут</a:t>
            </a:r>
            <a:r>
              <a:rPr lang="ru-RU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ru-RU" sz="1400" b="1" cap="all" spc="-100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енергетики</a:t>
            </a:r>
            <a:r>
              <a:rPr lang="ru-RU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та комп</a:t>
            </a:r>
            <a:r>
              <a:rPr lang="en-US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’</a:t>
            </a:r>
            <a:r>
              <a:rPr lang="uk-UA" sz="1400" b="1" cap="all" spc="-100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ютерних</a:t>
            </a:r>
            <a:r>
              <a:rPr lang="uk-UA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 технологій</a:t>
            </a:r>
          </a:p>
          <a:p>
            <a:pPr algn="ctr"/>
            <a:r>
              <a:rPr lang="uk-UA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біомедичної інженерії та теоретичної електротехніки</a:t>
            </a:r>
            <a:endParaRPr lang="ru-RU" sz="1400" b="1" cap="all" spc="-10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ХАРК</a:t>
            </a:r>
            <a:r>
              <a:rPr lang="uk-UA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ІВ, </a:t>
            </a:r>
            <a:r>
              <a:rPr lang="ru-RU" sz="1400" b="1" cap="all" spc="-1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9601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ОСНОВОПОЛОЖНИК ШКОЛИ </a:t>
            </a:r>
            <a:endParaRPr lang="uk-UA" sz="4000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ЛЕВ ФЕДОРОВИЧ </a:t>
            </a:r>
            <a:endParaRPr lang="en-US" sz="3600" cap="all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КУЧИН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У 1958 році захистив кандидатську, а в </a:t>
            </a:r>
            <a:r>
              <a:rPr lang="ru-RU" sz="1400" b="1" cap="all" spc="5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1970 році – докторську дисертації за закри-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тою тематикою. У 1967 році одержав зван-</a:t>
            </a:r>
            <a:r>
              <a:rPr lang="ru-RU" sz="1400" b="1" cap="all" spc="7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ня доцента, а згодом (1970 рік) – професора. </a:t>
            </a:r>
          </a:p>
          <a:p>
            <a:pPr indent="266700" algn="just"/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 1971 по 1976 роки завідував кафедрою </a:t>
            </a:r>
            <a:r>
              <a:rPr lang="ru-RU" sz="1400" b="1" cap="all" spc="5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теоретичної електромеханіки Харківського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ru-RU" sz="1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авіаційного інституту, а з 1976 по 1989 роки – 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кафедрою загальної електротехніки Хар-ківського інституту механізації і електри-фікації сільського господарства. З 1951 року виконував наукові роботи в </a:t>
            </a:r>
            <a:r>
              <a:rPr lang="ru-RU" sz="1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галузі радіоелектроніки та електромагніто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біології з метою цілеспрямованих змін у живих об’-</a:t>
            </a:r>
            <a:r>
              <a:rPr lang="ru-RU" sz="1400" b="1" cap="all" spc="4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єктах. організував міжгалузевий навчально-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виробничий комплекс, що об’єднує під-розділи десяти вищих навчальних закла-</a:t>
            </a:r>
            <a:r>
              <a:rPr lang="ru-RU" sz="1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дів та науково-дослідних інститутів, очолю-</a:t>
            </a:r>
            <a:r>
              <a:rPr lang="ru-RU" sz="1400" b="1" cap="all" spc="7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вав Харківську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обласну секцію “Застосу-вання НадВисокоЧастотної енергії у народному господарстві”.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21804"/>
          <a:stretch/>
        </p:blipFill>
        <p:spPr>
          <a:xfrm>
            <a:off x="179512" y="2564904"/>
            <a:ext cx="3816424" cy="3528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r="9106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819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ОСНОВОПОЛОЖНИК ШКОЛИ </a:t>
            </a:r>
            <a:endParaRPr lang="uk-UA" sz="4000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ЛЕВ ФЕДОРОВИЧ </a:t>
            </a:r>
            <a:endParaRPr lang="en-US" sz="3600" cap="all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Arial Black" pitchFamily="34" charset="0"/>
            </a:endParaRP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КУЧИН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2011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ru-RU" sz="1400" b="1" cap="all" spc="1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Сформулював і розвинув наукові напрямки:</a:t>
            </a:r>
          </a:p>
          <a:p>
            <a:pPr indent="266700" algn="just">
              <a:spcBef>
                <a:spcPts val="300"/>
              </a:spcBef>
            </a:pPr>
            <a:r>
              <a:rPr lang="ru-RU" sz="1400" b="1" cap="all" spc="8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</a:t>
            </a:r>
            <a:r>
              <a:rPr lang="ru-RU" sz="1400" b="1" cap="all" spc="8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дослідження впливу електромагнітних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полів різної інтенсивності на рослини, комах і мікроорганізми;</a:t>
            </a:r>
          </a:p>
          <a:p>
            <a:pPr indent="266700" algn="just"/>
            <a:r>
              <a:rPr lang="ru-RU" sz="1400" b="1" cap="all" spc="5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</a:t>
            </a:r>
            <a:r>
              <a:rPr lang="ru-RU" sz="1400" b="1" cap="all" spc="5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оздоровлення повітряного середовища </a:t>
            </a:r>
            <a:r>
              <a:rPr lang="ru-RU" sz="1400" b="1" cap="all" spc="15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сільськогосподарських виробничих </a:t>
            </a:r>
            <a:r>
              <a:rPr lang="ru-RU" sz="1400" b="1" cap="all" spc="5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приміщень та експрес-аналіз фізіологічного 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стану тварин;</a:t>
            </a:r>
          </a:p>
          <a:p>
            <a:pPr indent="266700" algn="just"/>
            <a:r>
              <a:rPr lang="ru-RU" sz="1400" b="1" cap="all" spc="10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застосування електромагнітобіології </a:t>
            </a:r>
            <a:r>
              <a:rPr lang="ru-RU" sz="1400" b="1" cap="all" spc="8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для вирішення проблем регенерації клітин;</a:t>
            </a:r>
          </a:p>
          <a:p>
            <a:pPr indent="266700" algn="just"/>
            <a:r>
              <a:rPr lang="ru-RU" sz="1400" b="1" cap="all" spc="6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- </a:t>
            </a:r>
            <a:r>
              <a:rPr lang="ru-RU" sz="1400" b="1" cap="all" spc="6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обробка потужними електромагнітними </a:t>
            </a: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полями рідких, сипучих та пастоподібних продуктів.</a:t>
            </a:r>
          </a:p>
          <a:p>
            <a:pPr indent="266700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Обубліковано 250 наукових праць, у тому числі й за кордоном, понад</a:t>
            </a:r>
            <a:b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</a:b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30 авторських свідоцтв, підготував</a:t>
            </a:r>
            <a:b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</a:b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8 докторів та 20 кандидатів наук.</a:t>
            </a:r>
          </a:p>
          <a:p>
            <a:pPr indent="266700" algn="just">
              <a:spcBef>
                <a:spcPts val="300"/>
              </a:spcBef>
            </a:pPr>
            <a:r>
              <a:rPr lang="ru-RU" sz="1400" b="1" cap="all" spc="1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Пішов з життя 1 березня 2009 року.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r="9106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2"/>
          <a:stretch/>
        </p:blipFill>
        <p:spPr>
          <a:xfrm>
            <a:off x="179512" y="2564905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15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Наукову школу очолює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ОЛЕКСАНДР ДАНИЛОВИЧ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ЧЕРЕНКОВ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Олександр Данилович народився</a:t>
            </a:r>
            <a:b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</a:b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10 вересня 1942 року в місті Курськ. </a:t>
            </a:r>
          </a:p>
          <a:p>
            <a:pPr indent="266700" algn="just"/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 1966 році закінчив радіотехнічний факультет Харківського політехнічного інституту імені Володимира Ілліча Леніна за спеціальністю радіотехніка.</a:t>
            </a:r>
          </a:p>
          <a:p>
            <a:pPr indent="266700" algn="just"/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Наукову діяльність розпочав з 1967 року у Вищому військовому ракетному училищі імені Крилова (місто Харків) на посаді старшого інженера, де займався розробками спеціальної апаратури для Міністерства оборони СРСР.</a:t>
            </a:r>
          </a:p>
          <a:p>
            <a:pPr indent="266700" algn="just"/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 1981 року займається дослідженнями 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впливу </a:t>
            </a:r>
            <a:r>
              <a:rPr lang="uk-UA" sz="1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низькоенергетичних</a:t>
            </a:r>
            <a:r>
              <a:rPr lang="uk-UA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(інформаційних) </a:t>
            </a:r>
            <a:r>
              <a:rPr lang="uk-UA" sz="1400" b="1" cap="all" spc="2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електромагнітних полів </a:t>
            </a:r>
            <a:r>
              <a:rPr lang="uk-UA" sz="1400" b="1" cap="all" spc="25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надвисоко-</a:t>
            </a:r>
            <a:br>
              <a:rPr lang="uk-UA" sz="1400" b="1" cap="all" spc="2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</a:b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частотного діапазону на агрофітоценози 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та застосуванням електромагнітних 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полів для лікування тварин і </a:t>
            </a:r>
            <a:r>
              <a:rPr lang="uk-UA" sz="1400" b="1" cap="all" spc="1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перед-посівної</a:t>
            </a:r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обробки насіння зернових</a:t>
            </a:r>
          </a:p>
          <a:p>
            <a:pPr algn="just"/>
            <a:r>
              <a:rPr lang="uk-UA" sz="1400" b="1" cap="all" spc="1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культур.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r="17104"/>
          <a:stretch/>
        </p:blipFill>
        <p:spPr>
          <a:xfrm>
            <a:off x="179511" y="2578891"/>
            <a:ext cx="3816425" cy="3514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6742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Наукову школу очолює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ОЛЕКСАНДР ДАНИЛОВИЧ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ЧЕРЕНКОВ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 1989 року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олександр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данилович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працює доцентом на кафедрі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загаль-ної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електротехніки, а з 2001 РОКУ </a:t>
            </a:r>
            <a:r>
              <a:rPr lang="uk-UA" sz="1400" i="1" dirty="0"/>
              <a:t>–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на посаді професора кафедри ТЕХНОТРО-НІКИ та теоретичної електротехніки.</a:t>
            </a: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Основні напрями наукової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діяль-ності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пов’язані з визначенням тонкої структури біологічних об’єктів експрес-інформаційними методами: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хемілюмінесценціЄю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; діелектричною спектроскопією та ефектом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Кірліан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; застосуванням фізичних факторів </a:t>
            </a:r>
            <a:r>
              <a:rPr lang="uk-UA" sz="1400" b="1" cap="all" spc="16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акустичної і електромагнітної природи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для впливу на біологічні об’єкти рослинництва, тваринництва, і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мікро-організми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тварин для підвищення їх </a:t>
            </a:r>
            <a:r>
              <a:rPr lang="uk-UA" sz="1400" b="1" cap="all" spc="17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продуктивності; створенням </a:t>
            </a:r>
            <a:r>
              <a:rPr lang="uk-UA" sz="1400" b="1" cap="all" spc="17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електрон-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ної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апаратури для діагностики і контролю стану медично-біологічних об’єктів.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r="17104"/>
          <a:stretch/>
        </p:blipFill>
        <p:spPr>
          <a:xfrm>
            <a:off x="179511" y="2578891"/>
            <a:ext cx="3816425" cy="3514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31746"/>
          <a:stretch/>
        </p:blipFill>
        <p:spPr>
          <a:xfrm>
            <a:off x="179512" y="2578891"/>
            <a:ext cx="3816424" cy="3514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1852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Наукову школу очолює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ОЛЕКСАНДР ДАНИЛОВИЧ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ЧЕРЕНКОВ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r>
              <a:rPr lang="uk-UA" sz="1400" b="1" cap="all" spc="18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Вчений секретар спецради Д64.832.01 </a:t>
            </a:r>
            <a:r>
              <a:rPr lang="uk-UA" sz="1400" b="1" cap="all" spc="14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Харківського Національного Технічного </a:t>
            </a:r>
            <a:r>
              <a:rPr lang="uk-UA" sz="1400" b="1" cap="all" spc="18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Університету імені Петра Василенка з </a:t>
            </a:r>
            <a:r>
              <a:rPr lang="uk-UA" sz="1400" b="1" cap="all" spc="15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захисту докторських та кандидатських</a:t>
            </a:r>
            <a:r>
              <a:rPr lang="uk-UA" sz="1400" b="1" cap="all" spc="18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дисертацій, член спецради </a:t>
            </a:r>
            <a:r>
              <a:rPr lang="uk-UA" sz="1400" b="1" cap="all" spc="18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Таврійсь-кого</a:t>
            </a:r>
            <a:r>
              <a:rPr lang="uk-UA" sz="1400" b="1" cap="all" spc="18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Державного агротехнологічного Університету, Харківського </a:t>
            </a:r>
            <a:r>
              <a:rPr lang="uk-UA" sz="1400" b="1" cap="all" spc="18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Національ-ного</a:t>
            </a:r>
            <a:r>
              <a:rPr lang="uk-UA" sz="1400" b="1" cap="all" spc="18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Університету </a:t>
            </a:r>
            <a:r>
              <a:rPr lang="uk-UA" sz="1400" b="1" cap="all" spc="18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РадіоЕлектроніки</a:t>
            </a:r>
            <a:r>
              <a:rPr lang="uk-UA" sz="1400" b="1" cap="all" spc="18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  <a:p>
            <a:pPr indent="266700" algn="just"/>
            <a:r>
              <a:rPr lang="uk-UA" sz="1400" b="1" cap="all" spc="17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 час наукової діяльності </a:t>
            </a:r>
            <a:r>
              <a:rPr lang="uk-UA" sz="1400" b="1" cap="all" spc="17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опубліко-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вано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більше 400 наукових робіт,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отри-мано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десятки патентів, підготовлено десять кандидатів і три доктора наук.</a:t>
            </a: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 плідну роботу нагороджений почесними грамотами, грамотою Головного управління освіти,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знака-ми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«Відмінник аграрної освіти та науки III ступеня» та «Знак пошани».</a:t>
            </a: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кращий педагогічний працівник університету 2010–2011 років.</a:t>
            </a:r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31746"/>
          <a:stretch/>
        </p:blipFill>
        <p:spPr>
          <a:xfrm>
            <a:off x="179512" y="2578891"/>
            <a:ext cx="3816424" cy="3514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/>
          <a:stretch/>
        </p:blipFill>
        <p:spPr>
          <a:xfrm>
            <a:off x="186432" y="2578892"/>
            <a:ext cx="3809504" cy="3514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703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25879" y="-8626"/>
            <a:ext cx="9170261" cy="3005578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 flipV="1">
            <a:off x="-25883" y="6093296"/>
            <a:ext cx="9170261" cy="764704"/>
          </a:xfrm>
          <a:custGeom>
            <a:avLst/>
            <a:gdLst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767217"/>
              <a:gd name="connsiteX1" fmla="*/ 1733910 w 9169879"/>
              <a:gd name="connsiteY1" fmla="*/ 483079 h 2767217"/>
              <a:gd name="connsiteX2" fmla="*/ 4442604 w 9169879"/>
              <a:gd name="connsiteY2" fmla="*/ 828135 h 2767217"/>
              <a:gd name="connsiteX3" fmla="*/ 7686136 w 9169879"/>
              <a:gd name="connsiteY3" fmla="*/ 802256 h 2767217"/>
              <a:gd name="connsiteX4" fmla="*/ 9169879 w 9169879"/>
              <a:gd name="connsiteY4" fmla="*/ 629728 h 2767217"/>
              <a:gd name="connsiteX5" fmla="*/ 9144000 w 9169879"/>
              <a:gd name="connsiteY5" fmla="*/ 2130724 h 2767217"/>
              <a:gd name="connsiteX6" fmla="*/ 6996023 w 9169879"/>
              <a:gd name="connsiteY6" fmla="*/ 1923690 h 2767217"/>
              <a:gd name="connsiteX7" fmla="*/ 4485736 w 9169879"/>
              <a:gd name="connsiteY7" fmla="*/ 1811547 h 2767217"/>
              <a:gd name="connsiteX8" fmla="*/ 1604513 w 9169879"/>
              <a:gd name="connsiteY8" fmla="*/ 2173856 h 2767217"/>
              <a:gd name="connsiteX9" fmla="*/ 0 w 9169879"/>
              <a:gd name="connsiteY9" fmla="*/ 2665562 h 2767217"/>
              <a:gd name="connsiteX10" fmla="*/ 17253 w 9169879"/>
              <a:gd name="connsiteY10" fmla="*/ 0 h 2767217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686136 w 9169879"/>
              <a:gd name="connsiteY3" fmla="*/ 802256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17253 w 9169879"/>
              <a:gd name="connsiteY0" fmla="*/ 0 h 2665562"/>
              <a:gd name="connsiteX1" fmla="*/ 1733910 w 9169879"/>
              <a:gd name="connsiteY1" fmla="*/ 483079 h 2665562"/>
              <a:gd name="connsiteX2" fmla="*/ 4442604 w 9169879"/>
              <a:gd name="connsiteY2" fmla="*/ 828135 h 2665562"/>
              <a:gd name="connsiteX3" fmla="*/ 7341079 w 9169879"/>
              <a:gd name="connsiteY3" fmla="*/ 845388 h 2665562"/>
              <a:gd name="connsiteX4" fmla="*/ 9169879 w 9169879"/>
              <a:gd name="connsiteY4" fmla="*/ 629728 h 2665562"/>
              <a:gd name="connsiteX5" fmla="*/ 9144000 w 9169879"/>
              <a:gd name="connsiteY5" fmla="*/ 2130724 h 2665562"/>
              <a:gd name="connsiteX6" fmla="*/ 6996023 w 9169879"/>
              <a:gd name="connsiteY6" fmla="*/ 1923690 h 2665562"/>
              <a:gd name="connsiteX7" fmla="*/ 4485736 w 9169879"/>
              <a:gd name="connsiteY7" fmla="*/ 1811547 h 2665562"/>
              <a:gd name="connsiteX8" fmla="*/ 1604513 w 9169879"/>
              <a:gd name="connsiteY8" fmla="*/ 2173856 h 2665562"/>
              <a:gd name="connsiteX9" fmla="*/ 0 w 9169879"/>
              <a:gd name="connsiteY9" fmla="*/ 2665562 h 2665562"/>
              <a:gd name="connsiteX10" fmla="*/ 17253 w 9169879"/>
              <a:gd name="connsiteY10" fmla="*/ 0 h 2665562"/>
              <a:gd name="connsiteX0" fmla="*/ 0 w 9178505"/>
              <a:gd name="connsiteY0" fmla="*/ 0 h 2656936"/>
              <a:gd name="connsiteX1" fmla="*/ 1742536 w 9178505"/>
              <a:gd name="connsiteY1" fmla="*/ 474453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35802 h 2692738"/>
              <a:gd name="connsiteX1" fmla="*/ 1457864 w 9178505"/>
              <a:gd name="connsiteY1" fmla="*/ 35802 h 2692738"/>
              <a:gd name="connsiteX2" fmla="*/ 4451230 w 9178505"/>
              <a:gd name="connsiteY2" fmla="*/ 855311 h 2692738"/>
              <a:gd name="connsiteX3" fmla="*/ 7349705 w 9178505"/>
              <a:gd name="connsiteY3" fmla="*/ 872564 h 2692738"/>
              <a:gd name="connsiteX4" fmla="*/ 9178505 w 9178505"/>
              <a:gd name="connsiteY4" fmla="*/ 656904 h 2692738"/>
              <a:gd name="connsiteX5" fmla="*/ 9152626 w 9178505"/>
              <a:gd name="connsiteY5" fmla="*/ 2157900 h 2692738"/>
              <a:gd name="connsiteX6" fmla="*/ 7004649 w 9178505"/>
              <a:gd name="connsiteY6" fmla="*/ 1950866 h 2692738"/>
              <a:gd name="connsiteX7" fmla="*/ 4494362 w 9178505"/>
              <a:gd name="connsiteY7" fmla="*/ 1838723 h 2692738"/>
              <a:gd name="connsiteX8" fmla="*/ 1613139 w 9178505"/>
              <a:gd name="connsiteY8" fmla="*/ 2201032 h 2692738"/>
              <a:gd name="connsiteX9" fmla="*/ 8626 w 9178505"/>
              <a:gd name="connsiteY9" fmla="*/ 2692738 h 2692738"/>
              <a:gd name="connsiteX10" fmla="*/ 0 w 9178505"/>
              <a:gd name="connsiteY10" fmla="*/ 35802 h 2692738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451230 w 9178505"/>
              <a:gd name="connsiteY2" fmla="*/ 819509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7349705 w 9178505"/>
              <a:gd name="connsiteY3" fmla="*/ 836762 h 2656936"/>
              <a:gd name="connsiteX4" fmla="*/ 9178505 w 9178505"/>
              <a:gd name="connsiteY4" fmla="*/ 621102 h 2656936"/>
              <a:gd name="connsiteX5" fmla="*/ 9152626 w 9178505"/>
              <a:gd name="connsiteY5" fmla="*/ 2122098 h 2656936"/>
              <a:gd name="connsiteX6" fmla="*/ 7004649 w 9178505"/>
              <a:gd name="connsiteY6" fmla="*/ 1915064 h 2656936"/>
              <a:gd name="connsiteX7" fmla="*/ 4494362 w 9178505"/>
              <a:gd name="connsiteY7" fmla="*/ 1802921 h 2656936"/>
              <a:gd name="connsiteX8" fmla="*/ 1613139 w 9178505"/>
              <a:gd name="connsiteY8" fmla="*/ 2165230 h 2656936"/>
              <a:gd name="connsiteX9" fmla="*/ 8626 w 9178505"/>
              <a:gd name="connsiteY9" fmla="*/ 2656936 h 2656936"/>
              <a:gd name="connsiteX10" fmla="*/ 0 w 9178505"/>
              <a:gd name="connsiteY10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666890 w 9178505"/>
              <a:gd name="connsiteY2" fmla="*/ 655607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4 w 9178505"/>
              <a:gd name="connsiteY2" fmla="*/ 66423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4934310 w 9178505"/>
              <a:gd name="connsiteY2" fmla="*/ 327804 h 2656936"/>
              <a:gd name="connsiteX3" fmla="*/ 9178505 w 9178505"/>
              <a:gd name="connsiteY3" fmla="*/ 621102 h 2656936"/>
              <a:gd name="connsiteX4" fmla="*/ 9152626 w 9178505"/>
              <a:gd name="connsiteY4" fmla="*/ 2122098 h 2656936"/>
              <a:gd name="connsiteX5" fmla="*/ 7004649 w 9178505"/>
              <a:gd name="connsiteY5" fmla="*/ 1915064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4934310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04649 w 9169879"/>
              <a:gd name="connsiteY5" fmla="*/ 1915064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2122098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69879"/>
              <a:gd name="connsiteY0" fmla="*/ 0 h 2656936"/>
              <a:gd name="connsiteX1" fmla="*/ 1457864 w 9169879"/>
              <a:gd name="connsiteY1" fmla="*/ 0 h 2656936"/>
              <a:gd name="connsiteX2" fmla="*/ 5115465 w 9169879"/>
              <a:gd name="connsiteY2" fmla="*/ 327804 h 2656936"/>
              <a:gd name="connsiteX3" fmla="*/ 9169879 w 9169879"/>
              <a:gd name="connsiteY3" fmla="*/ 94891 h 2656936"/>
              <a:gd name="connsiteX4" fmla="*/ 9152626 w 9169879"/>
              <a:gd name="connsiteY4" fmla="*/ 1630393 h 2656936"/>
              <a:gd name="connsiteX5" fmla="*/ 7056408 w 9169879"/>
              <a:gd name="connsiteY5" fmla="*/ 1742535 h 2656936"/>
              <a:gd name="connsiteX6" fmla="*/ 4494362 w 9169879"/>
              <a:gd name="connsiteY6" fmla="*/ 1802921 h 2656936"/>
              <a:gd name="connsiteX7" fmla="*/ 1613139 w 9169879"/>
              <a:gd name="connsiteY7" fmla="*/ 2165230 h 2656936"/>
              <a:gd name="connsiteX8" fmla="*/ 8626 w 9169879"/>
              <a:gd name="connsiteY8" fmla="*/ 2656936 h 2656936"/>
              <a:gd name="connsiteX9" fmla="*/ 0 w 9169879"/>
              <a:gd name="connsiteY9" fmla="*/ 0 h 2656936"/>
              <a:gd name="connsiteX0" fmla="*/ 0 w 9178505"/>
              <a:gd name="connsiteY0" fmla="*/ 0 h 2656936"/>
              <a:gd name="connsiteX1" fmla="*/ 1457864 w 9178505"/>
              <a:gd name="connsiteY1" fmla="*/ 0 h 2656936"/>
              <a:gd name="connsiteX2" fmla="*/ 5115465 w 9178505"/>
              <a:gd name="connsiteY2" fmla="*/ 327804 h 2656936"/>
              <a:gd name="connsiteX3" fmla="*/ 9169879 w 9178505"/>
              <a:gd name="connsiteY3" fmla="*/ 94891 h 2656936"/>
              <a:gd name="connsiteX4" fmla="*/ 9178505 w 9178505"/>
              <a:gd name="connsiteY4" fmla="*/ 1647645 h 2656936"/>
              <a:gd name="connsiteX5" fmla="*/ 7056408 w 9178505"/>
              <a:gd name="connsiteY5" fmla="*/ 1742535 h 2656936"/>
              <a:gd name="connsiteX6" fmla="*/ 4494362 w 9178505"/>
              <a:gd name="connsiteY6" fmla="*/ 1802921 h 2656936"/>
              <a:gd name="connsiteX7" fmla="*/ 1613139 w 9178505"/>
              <a:gd name="connsiteY7" fmla="*/ 2165230 h 2656936"/>
              <a:gd name="connsiteX8" fmla="*/ 8626 w 9178505"/>
              <a:gd name="connsiteY8" fmla="*/ 2656936 h 2656936"/>
              <a:gd name="connsiteX9" fmla="*/ 0 w 9178505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7056408 w 9170261"/>
              <a:gd name="connsiteY5" fmla="*/ 1742535 h 2656936"/>
              <a:gd name="connsiteX6" fmla="*/ 4494362 w 9170261"/>
              <a:gd name="connsiteY6" fmla="*/ 1802921 h 2656936"/>
              <a:gd name="connsiteX7" fmla="*/ 1613139 w 9170261"/>
              <a:gd name="connsiteY7" fmla="*/ 2165230 h 2656936"/>
              <a:gd name="connsiteX8" fmla="*/ 8626 w 9170261"/>
              <a:gd name="connsiteY8" fmla="*/ 2656936 h 2656936"/>
              <a:gd name="connsiteX9" fmla="*/ 0 w 9170261"/>
              <a:gd name="connsiteY9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802921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1613139 w 9170261"/>
              <a:gd name="connsiteY6" fmla="*/ 2165230 h 2656936"/>
              <a:gd name="connsiteX7" fmla="*/ 8626 w 9170261"/>
              <a:gd name="connsiteY7" fmla="*/ 2656936 h 2656936"/>
              <a:gd name="connsiteX8" fmla="*/ 0 w 9170261"/>
              <a:gd name="connsiteY8" fmla="*/ 0 h 2656936"/>
              <a:gd name="connsiteX0" fmla="*/ 0 w 9170261"/>
              <a:gd name="connsiteY0" fmla="*/ 0 h 2702357"/>
              <a:gd name="connsiteX1" fmla="*/ 1457864 w 9170261"/>
              <a:gd name="connsiteY1" fmla="*/ 0 h 2702357"/>
              <a:gd name="connsiteX2" fmla="*/ 5115465 w 9170261"/>
              <a:gd name="connsiteY2" fmla="*/ 327804 h 2702357"/>
              <a:gd name="connsiteX3" fmla="*/ 9169879 w 9170261"/>
              <a:gd name="connsiteY3" fmla="*/ 94891 h 2702357"/>
              <a:gd name="connsiteX4" fmla="*/ 9161253 w 9170261"/>
              <a:gd name="connsiteY4" fmla="*/ 1621766 h 2702357"/>
              <a:gd name="connsiteX5" fmla="*/ 4494362 w 9170261"/>
              <a:gd name="connsiteY5" fmla="*/ 1673525 h 2702357"/>
              <a:gd name="connsiteX6" fmla="*/ 8626 w 9170261"/>
              <a:gd name="connsiteY6" fmla="*/ 2656936 h 2702357"/>
              <a:gd name="connsiteX7" fmla="*/ 0 w 9170261"/>
              <a:gd name="connsiteY7" fmla="*/ 0 h 2702357"/>
              <a:gd name="connsiteX0" fmla="*/ 0 w 9170261"/>
              <a:gd name="connsiteY0" fmla="*/ 0 h 2656936"/>
              <a:gd name="connsiteX1" fmla="*/ 1457864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261"/>
              <a:gd name="connsiteY0" fmla="*/ 0 h 2656936"/>
              <a:gd name="connsiteX1" fmla="*/ 2078966 w 9170261"/>
              <a:gd name="connsiteY1" fmla="*/ 0 h 2656936"/>
              <a:gd name="connsiteX2" fmla="*/ 5115465 w 9170261"/>
              <a:gd name="connsiteY2" fmla="*/ 327804 h 2656936"/>
              <a:gd name="connsiteX3" fmla="*/ 9169879 w 9170261"/>
              <a:gd name="connsiteY3" fmla="*/ 94891 h 2656936"/>
              <a:gd name="connsiteX4" fmla="*/ 9161253 w 9170261"/>
              <a:gd name="connsiteY4" fmla="*/ 1621766 h 2656936"/>
              <a:gd name="connsiteX5" fmla="*/ 4494362 w 9170261"/>
              <a:gd name="connsiteY5" fmla="*/ 1673525 h 2656936"/>
              <a:gd name="connsiteX6" fmla="*/ 8626 w 9170261"/>
              <a:gd name="connsiteY6" fmla="*/ 2656936 h 2656936"/>
              <a:gd name="connsiteX7" fmla="*/ 0 w 9170261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0 h 2656936"/>
              <a:gd name="connsiteX1" fmla="*/ 2078966 w 9170709"/>
              <a:gd name="connsiteY1" fmla="*/ 0 h 2656936"/>
              <a:gd name="connsiteX2" fmla="*/ 5115465 w 9170709"/>
              <a:gd name="connsiteY2" fmla="*/ 327804 h 2656936"/>
              <a:gd name="connsiteX3" fmla="*/ 9169879 w 9170709"/>
              <a:gd name="connsiteY3" fmla="*/ 94891 h 2656936"/>
              <a:gd name="connsiteX4" fmla="*/ 9169880 w 9170709"/>
              <a:gd name="connsiteY4" fmla="*/ 1846053 h 2656936"/>
              <a:gd name="connsiteX5" fmla="*/ 4494362 w 9170709"/>
              <a:gd name="connsiteY5" fmla="*/ 1673525 h 2656936"/>
              <a:gd name="connsiteX6" fmla="*/ 8626 w 9170709"/>
              <a:gd name="connsiteY6" fmla="*/ 2656936 h 2656936"/>
              <a:gd name="connsiteX7" fmla="*/ 0 w 9170709"/>
              <a:gd name="connsiteY7" fmla="*/ 0 h 2656936"/>
              <a:gd name="connsiteX0" fmla="*/ 0 w 9170709"/>
              <a:gd name="connsiteY0" fmla="*/ 66914 h 2723850"/>
              <a:gd name="connsiteX1" fmla="*/ 2078966 w 9170709"/>
              <a:gd name="connsiteY1" fmla="*/ 66914 h 2723850"/>
              <a:gd name="connsiteX2" fmla="*/ 9169879 w 9170709"/>
              <a:gd name="connsiteY2" fmla="*/ 161805 h 2723850"/>
              <a:gd name="connsiteX3" fmla="*/ 9169880 w 9170709"/>
              <a:gd name="connsiteY3" fmla="*/ 1912967 h 2723850"/>
              <a:gd name="connsiteX4" fmla="*/ 4494362 w 9170709"/>
              <a:gd name="connsiteY4" fmla="*/ 1740439 h 2723850"/>
              <a:gd name="connsiteX5" fmla="*/ 8626 w 9170709"/>
              <a:gd name="connsiteY5" fmla="*/ 2723850 h 2723850"/>
              <a:gd name="connsiteX6" fmla="*/ 0 w 9170709"/>
              <a:gd name="connsiteY6" fmla="*/ 66914 h 2723850"/>
              <a:gd name="connsiteX0" fmla="*/ 0 w 9170709"/>
              <a:gd name="connsiteY0" fmla="*/ 0 h 2656936"/>
              <a:gd name="connsiteX1" fmla="*/ 9169879 w 9170709"/>
              <a:gd name="connsiteY1" fmla="*/ 94891 h 2656936"/>
              <a:gd name="connsiteX2" fmla="*/ 9169880 w 9170709"/>
              <a:gd name="connsiteY2" fmla="*/ 1846053 h 2656936"/>
              <a:gd name="connsiteX3" fmla="*/ 4494362 w 9170709"/>
              <a:gd name="connsiteY3" fmla="*/ 1673525 h 2656936"/>
              <a:gd name="connsiteX4" fmla="*/ 8626 w 9170709"/>
              <a:gd name="connsiteY4" fmla="*/ 2656936 h 2656936"/>
              <a:gd name="connsiteX5" fmla="*/ 0 w 9170709"/>
              <a:gd name="connsiteY5" fmla="*/ 0 h 2656936"/>
              <a:gd name="connsiteX0" fmla="*/ 0 w 9170709"/>
              <a:gd name="connsiteY0" fmla="*/ 8626 h 2665562"/>
              <a:gd name="connsiteX1" fmla="*/ 9169879 w 9170709"/>
              <a:gd name="connsiteY1" fmla="*/ 0 h 2665562"/>
              <a:gd name="connsiteX2" fmla="*/ 9169880 w 9170709"/>
              <a:gd name="connsiteY2" fmla="*/ 1854679 h 2665562"/>
              <a:gd name="connsiteX3" fmla="*/ 4494362 w 9170709"/>
              <a:gd name="connsiteY3" fmla="*/ 1682151 h 2665562"/>
              <a:gd name="connsiteX4" fmla="*/ 8626 w 9170709"/>
              <a:gd name="connsiteY4" fmla="*/ 2665562 h 2665562"/>
              <a:gd name="connsiteX5" fmla="*/ 0 w 9170709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  <a:gd name="connsiteX0" fmla="*/ 0 w 9170261"/>
              <a:gd name="connsiteY0" fmla="*/ 8626 h 2665562"/>
              <a:gd name="connsiteX1" fmla="*/ 9169879 w 9170261"/>
              <a:gd name="connsiteY1" fmla="*/ 0 h 2665562"/>
              <a:gd name="connsiteX2" fmla="*/ 9161253 w 9170261"/>
              <a:gd name="connsiteY2" fmla="*/ 1449237 h 2665562"/>
              <a:gd name="connsiteX3" fmla="*/ 4494362 w 9170261"/>
              <a:gd name="connsiteY3" fmla="*/ 1682151 h 2665562"/>
              <a:gd name="connsiteX4" fmla="*/ 8626 w 9170261"/>
              <a:gd name="connsiteY4" fmla="*/ 2665562 h 2665562"/>
              <a:gd name="connsiteX5" fmla="*/ 0 w 9170261"/>
              <a:gd name="connsiteY5" fmla="*/ 8626 h 26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0261" h="2665562">
                <a:moveTo>
                  <a:pt x="0" y="8626"/>
                </a:moveTo>
                <a:lnTo>
                  <a:pt x="9169879" y="0"/>
                </a:lnTo>
                <a:cubicBezTo>
                  <a:pt x="9172754" y="517585"/>
                  <a:pt x="9158378" y="931652"/>
                  <a:pt x="9161253" y="1449237"/>
                </a:cubicBezTo>
                <a:cubicBezTo>
                  <a:pt x="6052868" y="1535502"/>
                  <a:pt x="5752381" y="1591574"/>
                  <a:pt x="4494362" y="1682151"/>
                </a:cubicBezTo>
                <a:cubicBezTo>
                  <a:pt x="2968924" y="1854679"/>
                  <a:pt x="2086154" y="1969698"/>
                  <a:pt x="8626" y="2665562"/>
                </a:cubicBezTo>
                <a:cubicBezTo>
                  <a:pt x="5751" y="1779917"/>
                  <a:pt x="2875" y="894271"/>
                  <a:pt x="0" y="8626"/>
                </a:cubicBezTo>
                <a:close/>
              </a:path>
            </a:pathLst>
          </a:custGeom>
          <a:gradFill>
            <a:gsLst>
              <a:gs pos="57000">
                <a:schemeClr val="accent3">
                  <a:lumMod val="0"/>
                  <a:lumOff val="100000"/>
                  <a:alpha val="40000"/>
                </a:schemeClr>
              </a:gs>
              <a:gs pos="0">
                <a:schemeClr val="accent4">
                  <a:lumMod val="75000"/>
                </a:schemeClr>
              </a:gs>
              <a:gs pos="100000">
                <a:srgbClr val="E6E6E6">
                  <a:alpha val="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883" y="0"/>
            <a:ext cx="9170265" cy="7525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0000"/>
                </a:schemeClr>
              </a:gs>
              <a:gs pos="100000">
                <a:srgbClr val="E6E6E6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624"/>
            <a:ext cx="8747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УЧН</a:t>
            </a:r>
            <a:r>
              <a:rPr lang="uk-UA" sz="4000" cap="all" spc="-40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І олександра даниловича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830322"/>
            <a:ext cx="8747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ОЛЕКСАНДР МИКОЛАЙОВИЧ</a:t>
            </a:r>
          </a:p>
          <a:p>
            <a:pPr algn="just"/>
            <a:r>
              <a:rPr lang="ru-RU" sz="3600" cap="all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МОРОЗ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916832"/>
            <a:ext cx="5074974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Доктор технічних наук, професор, директор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НАВЧАЛЬНО-Наукового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Інсти-туту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енергетики та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Комп</a:t>
            </a:r>
            <a:r>
              <a:rPr lang="en-US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’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ютерних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Технологій Харківського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Національ-ного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Технічного Університету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Сільсь-кого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 Господарства імені Петра </a:t>
            </a:r>
            <a:r>
              <a:rPr lang="uk-UA" sz="1400" b="1" cap="all" spc="20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Васи-ленка</a:t>
            </a:r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.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endParaRPr lang="uk-UA" sz="1400" b="1" cap="all" spc="20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Захищена докторська дисертація на тему:</a:t>
            </a:r>
          </a:p>
          <a:p>
            <a:pPr indent="266700" algn="just"/>
            <a:endParaRPr lang="uk-UA" sz="1400" b="1" cap="all" spc="2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</a:endParaRPr>
          </a:p>
          <a:p>
            <a:pPr indent="266700" algn="just"/>
            <a:r>
              <a:rPr lang="uk-UA" sz="1400" b="1" cap="all" spc="2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«Науково-технічні основи побудови систем для обробки вовни з використанням акустичного та електромагнітного полів».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6453336"/>
            <a:ext cx="457091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Кафедра </a:t>
            </a:r>
            <a:r>
              <a:rPr lang="ru-RU" sz="140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БМІТЕ</a:t>
            </a:r>
            <a:r>
              <a:rPr lang="ru-RU" sz="140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 Black" pitchFamily="34" charset="0"/>
              </a:rPr>
              <a:t>, 2019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 b="9525"/>
          <a:stretch/>
        </p:blipFill>
        <p:spPr>
          <a:xfrm>
            <a:off x="179512" y="2564904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18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104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3483</TotalTime>
  <Words>2133</Words>
  <Application>Microsoft Office PowerPoint</Application>
  <PresentationFormat>Экран (4:3)</PresentationFormat>
  <Paragraphs>304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ШКОЛА - ЧЕРЕНКОВ ОЛЕКСАНДР ДАНИЛОВИЧ</dc:title>
  <dc:creator>H-Vost</dc:creator>
  <cp:lastModifiedBy>KKS.BMITE</cp:lastModifiedBy>
  <cp:revision>275</cp:revision>
  <cp:lastPrinted>2013-10-18T10:43:43Z</cp:lastPrinted>
  <dcterms:created xsi:type="dcterms:W3CDTF">2012-09-11T12:15:18Z</dcterms:created>
  <dcterms:modified xsi:type="dcterms:W3CDTF">2019-09-09T10:32:58Z</dcterms:modified>
</cp:coreProperties>
</file>