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88" r:id="rId8"/>
    <p:sldId id="263" r:id="rId9"/>
    <p:sldId id="287" r:id="rId10"/>
    <p:sldId id="264" r:id="rId11"/>
    <p:sldId id="265" r:id="rId12"/>
    <p:sldId id="266" r:id="rId13"/>
    <p:sldId id="267" r:id="rId14"/>
    <p:sldId id="268" r:id="rId15"/>
    <p:sldId id="275" r:id="rId16"/>
    <p:sldId id="276" r:id="rId17"/>
    <p:sldId id="277" r:id="rId18"/>
    <p:sldId id="280" r:id="rId19"/>
    <p:sldId id="281" r:id="rId20"/>
    <p:sldId id="282" r:id="rId21"/>
    <p:sldId id="269" r:id="rId22"/>
    <p:sldId id="272" r:id="rId23"/>
    <p:sldId id="273" r:id="rId24"/>
    <p:sldId id="286" r:id="rId25"/>
    <p:sldId id="285" r:id="rId26"/>
    <p:sldId id="274" r:id="rId27"/>
    <p:sldId id="278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>
      <p:cViewPr varScale="1">
        <p:scale>
          <a:sx n="63" d="100"/>
          <a:sy n="63" d="100"/>
        </p:scale>
        <p:origin x="-108" y="-6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679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403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97695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8300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087075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4460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745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7830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708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3142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842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375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499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6516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7109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8183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608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nubip.edu.ua/node/69369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8371/fcaptp.v4i31.191004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a4u.cz/mav/9788087570456.pdf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7772400" cy="2160239"/>
          </a:xfrm>
        </p:spPr>
        <p:txBody>
          <a:bodyPr>
            <a:normAutofit/>
          </a:bodyPr>
          <a:lstStyle/>
          <a:p>
            <a:pPr algn="ctr"/>
            <a:r>
              <a:rPr lang="uk-UA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Звіт кафедри культурних універсалій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636912"/>
            <a:ext cx="7772400" cy="1008112"/>
          </a:xfrm>
        </p:spPr>
        <p:txBody>
          <a:bodyPr>
            <a:normAutofit/>
          </a:bodyPr>
          <a:lstStyle/>
          <a:p>
            <a:pPr algn="ctr"/>
            <a:r>
              <a:rPr lang="ru-RU" sz="4800" b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en-US" sz="4800" b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2019-2020</a:t>
            </a:r>
            <a:r>
              <a:rPr lang="en-US" sz="4800" u="sng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4800" b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н.р.</a:t>
            </a:r>
            <a:endParaRPr lang="ru-RU" sz="4800" b="1" u="sng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pPr algn="ctr"/>
            <a:r>
              <a:rPr lang="uk-UA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НАВЧАЛЬНО-МЕТОДИЧНА РОБОТА</a:t>
            </a:r>
            <a:br>
              <a:rPr lang="uk-UA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u="sng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484784"/>
            <a:ext cx="7139136" cy="4752528"/>
          </a:xfrm>
        </p:spPr>
        <p:txBody>
          <a:bodyPr>
            <a:noAutofit/>
          </a:bodyPr>
          <a:lstStyle/>
          <a:p>
            <a:pPr lvl="0"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2019-2020 навчальному році кафедра культурних універсалій повністю виконала навчальне навантаження.</a:t>
            </a:r>
          </a:p>
          <a:p>
            <a:pPr lvl="0" algn="ctr"/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Кафедрою викладаються дисципліни «Історія української культури», «Культурологія», «Корпоративна культура», «Організаційна культура», «Етика підприємництва», «Всесвітня культура та мистецтво», «Медіакомунікації та організація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event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заходів в агробізнесі», «Імідж сучасного спеціаліста», «Ділова етика», «Організація дозвілля»,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332656"/>
            <a:ext cx="8784976" cy="5976664"/>
          </a:xfrm>
        </p:spPr>
        <p:txBody>
          <a:bodyPr>
            <a:normAutofit lnSpcReduction="10000"/>
          </a:bodyPr>
          <a:lstStyle/>
          <a:p>
            <a:pPr lvl="0"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Повністю розроблені лекційні курси, програми дисциплін, практичні заняття, мультимедійні презентації по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навчальним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планам 2019-2020 рр.. Матеріали постійно оновлюються відповідно сучасним вимогам.</a:t>
            </a:r>
          </a:p>
          <a:p>
            <a:pPr lvl="0" algn="ctr">
              <a:buNone/>
            </a:pP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Усі дисципліни 2019-2020 рр. внесені в систему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MOODLE 3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Кафедра працює над наповненням новими дисциплінами 2020-2021 рр. в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MOODLE 3.</a:t>
            </a:r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 smtClean="0">
              <a:solidFill>
                <a:srgbClr val="002060"/>
              </a:solidFill>
            </a:endParaRPr>
          </a:p>
          <a:p>
            <a:pPr lvl="0"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Кафедрою був розроблений навчальний посібник «Культурна спадщина України» з практичними завданнями для самостійної роботи студентів.</a:t>
            </a:r>
          </a:p>
          <a:p>
            <a:pPr lvl="0" algn="ctr">
              <a:buNone/>
            </a:pP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Оновлено навчальний план та ОСВІТНЬО-ПРОФЕСІЙНУ ПРОГРАМУ для спеціальності «ЗЕЛЕНИЙ ТА ЕКОТУРИЗМ» в межах спеціальності 242 «Туризм».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308000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uk-UA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ОРГАНІЗАЦІЙНО-МЕТОДИЧНА РОБОТА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484784"/>
            <a:ext cx="8229600" cy="4752528"/>
          </a:xfrm>
        </p:spPr>
        <p:txBody>
          <a:bodyPr/>
          <a:lstStyle/>
          <a:p>
            <a:pPr algn="ctr">
              <a:buNone/>
            </a:pPr>
            <a:r>
              <a:rPr lang="uk-UA" b="1" dirty="0" smtClean="0">
                <a:solidFill>
                  <a:srgbClr val="002060"/>
                </a:solidFill>
              </a:rPr>
              <a:t>Усі викладачі кафедри щорічно планово здійснюють підвищення кваліфікації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Два викладача 2019-2020 рр. </a:t>
            </a:r>
            <a:r>
              <a:rPr lang="uk-UA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к.н.із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соц.ком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доцент кафедри  Кухаренко Анжеліка Леонідівна та </a:t>
            </a:r>
            <a:r>
              <a:rPr lang="uk-UA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к.культ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ст.викладач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Брагін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Юрій Анатолійович пройшли міжнародне стажування та підвищення кваліфікації у Польщі.</a:t>
            </a:r>
          </a:p>
          <a:p>
            <a:pPr lvl="1"/>
            <a:r>
              <a:rPr lang="uk-UA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Брагін</a:t>
            </a:r>
            <a:r>
              <a:rPr lang="uk-UA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Ю.А. отримав сертифікат на знання англійської мови 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Level B2</a:t>
            </a:r>
            <a:r>
              <a:rPr lang="ru-R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747464"/>
            <a:ext cx="8229600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44"/>
          <a:stretch/>
        </p:blipFill>
        <p:spPr>
          <a:xfrm>
            <a:off x="457200" y="4314876"/>
            <a:ext cx="3557876" cy="2496440"/>
          </a:xfrm>
        </p:spPr>
      </p:pic>
      <p:sp>
        <p:nvSpPr>
          <p:cNvPr id="8" name="TextBox 7"/>
          <p:cNvSpPr txBox="1"/>
          <p:nvPr/>
        </p:nvSpPr>
        <p:spPr>
          <a:xfrm>
            <a:off x="4355976" y="4869160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</a:t>
            </a:r>
            <a:r>
              <a:rPr lang="uk-UA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ідоцтво про підвищення кваліфікації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15372" y="529330"/>
            <a:ext cx="4041531" cy="32629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312657" y="687432"/>
            <a:ext cx="4378997" cy="3284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0"/>
            <a:ext cx="6347713" cy="1320800"/>
          </a:xfrm>
        </p:spPr>
        <p:txBody>
          <a:bodyPr/>
          <a:lstStyle/>
          <a:p>
            <a:pPr algn="ctr"/>
            <a:r>
              <a:rPr lang="uk-UA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ВИХОВНА РОБОТА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692696"/>
            <a:ext cx="6347714" cy="3880773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Значну увагу кафедра приділяє культурно-виховній роботі. За звітний рік було проведено 16  заходи, у яких прийняли участь понад 300 студентів. Завдяки кафедрі було організовано персональну виставку художніх робіт студента 3 курсу ННІ БМ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Грудєва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Микити в Обласній дитячій бібліотеці(вересень-жовтень 2019). Цю виставку «КАТАРСИС» відвідали майже усі студенти ННІ БМ.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ули зустрічі з письменниками, видатними людьми, компанією з працевлаштування за кордоном в туристичній сфері. Кафедра організувала 8 екскурсій до музеїв та театрів (230 студентів) та інші заходи.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6488" y="3026656"/>
            <a:ext cx="5148064" cy="3861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004048" cy="3753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1251520"/>
            <a:ext cx="8229600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052053" cy="378904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3212976"/>
            <a:ext cx="4860032" cy="364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1467544"/>
            <a:ext cx="8229600" cy="3600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9" t="6174" r="20978" b="-2"/>
          <a:stretch/>
        </p:blipFill>
        <p:spPr>
          <a:xfrm>
            <a:off x="0" y="0"/>
            <a:ext cx="4232308" cy="393305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2780928"/>
            <a:ext cx="5436096" cy="407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609596" cy="42071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33" t="14683"/>
          <a:stretch/>
        </p:blipFill>
        <p:spPr>
          <a:xfrm>
            <a:off x="4124670" y="3643311"/>
            <a:ext cx="5019330" cy="31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669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12" y="0"/>
            <a:ext cx="5524500" cy="36957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61" r="12415" b="11036"/>
          <a:stretch/>
        </p:blipFill>
        <p:spPr>
          <a:xfrm rot="10800000">
            <a:off x="4572000" y="3356992"/>
            <a:ext cx="4572000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03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u="sng" dirty="0" smtClean="0">
                <a:solidFill>
                  <a:schemeClr val="accent5">
                    <a:lumMod val="75000"/>
                  </a:schemeClr>
                </a:solidFill>
              </a:rPr>
              <a:t>НАВЧАЛЬНА РОБОТА</a:t>
            </a:r>
            <a:endParaRPr lang="ru-RU" sz="48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844824"/>
            <a:ext cx="6923112" cy="4525963"/>
          </a:xfrm>
        </p:spPr>
        <p:txBody>
          <a:bodyPr>
            <a:normAutofit/>
          </a:bodyPr>
          <a:lstStyle/>
          <a:p>
            <a:pPr lvl="0" algn="ctr"/>
            <a:r>
              <a:rPr lang="uk-UA" sz="2400" b="1" dirty="0" smtClean="0"/>
              <a:t>Монографія «Соціально-культурний портрет особистості в контексті професійного розвитку» (Мазоренко М.О)</a:t>
            </a:r>
          </a:p>
          <a:p>
            <a:pPr algn="ctr"/>
            <a:r>
              <a:rPr lang="uk-UA" sz="2400" b="1" dirty="0" err="1"/>
              <a:t>Мазоренко</a:t>
            </a:r>
            <a:r>
              <a:rPr lang="uk-UA" sz="2400" b="1" dirty="0"/>
              <a:t> М.О</a:t>
            </a:r>
            <a:r>
              <a:rPr lang="uk-UA" sz="2400" b="1" dirty="0" smtClean="0"/>
              <a:t>., Грабар Н.Г. </a:t>
            </a:r>
            <a:r>
              <a:rPr lang="en-US" sz="2400" b="1" dirty="0"/>
              <a:t>Information – axiological training of future agrarian specialists in the </a:t>
            </a:r>
            <a:r>
              <a:rPr lang="en-US" sz="2400" b="1" dirty="0" err="1"/>
              <a:t>culturological</a:t>
            </a:r>
            <a:r>
              <a:rPr lang="en-US" sz="2400" b="1" dirty="0"/>
              <a:t> aspect // Innovative tools for socio-economic systems; development: series of monographs. – </a:t>
            </a:r>
            <a:r>
              <a:rPr lang="en-US" sz="2400" b="1" dirty="0" err="1"/>
              <a:t>Katowicach</a:t>
            </a:r>
            <a:r>
              <a:rPr lang="en-US" sz="2400" b="1" dirty="0"/>
              <a:t>; 2019. – P. 213–218</a:t>
            </a:r>
            <a:r>
              <a:rPr lang="uk-UA" sz="2400" b="1" dirty="0" smtClean="0"/>
              <a:t>.</a:t>
            </a: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84" y="0"/>
            <a:ext cx="6095999" cy="3429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3362710"/>
            <a:ext cx="6254480" cy="351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932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8520" y="18864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Мистецькі Міжнародні заходи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404664"/>
            <a:ext cx="7344816" cy="2592288"/>
          </a:xfrm>
        </p:spPr>
        <p:txBody>
          <a:bodyPr>
            <a:noAutofit/>
          </a:bodyPr>
          <a:lstStyle/>
          <a:p>
            <a:pPr marL="109728" indent="0" algn="ctr">
              <a:buNone/>
            </a:pPr>
            <a:endParaRPr lang="uk-UA" sz="2000" dirty="0" smtClean="0"/>
          </a:p>
          <a:p>
            <a:pPr marL="109728" indent="0" algn="ctr">
              <a:buNone/>
            </a:pPr>
            <a:r>
              <a:rPr lang="uk-UA" sz="2000" dirty="0" smtClean="0">
                <a:solidFill>
                  <a:srgbClr val="002060"/>
                </a:solidFill>
              </a:rPr>
              <a:t>Під керівництвом </a:t>
            </a:r>
            <a:r>
              <a:rPr lang="uk-UA" sz="2000" dirty="0" err="1" smtClean="0">
                <a:solidFill>
                  <a:srgbClr val="002060"/>
                </a:solidFill>
              </a:rPr>
              <a:t>Мазоренко</a:t>
            </a:r>
            <a:r>
              <a:rPr lang="uk-UA" sz="2000" dirty="0" smtClean="0">
                <a:solidFill>
                  <a:srgbClr val="002060"/>
                </a:solidFill>
              </a:rPr>
              <a:t> М.О. та Грабар Н.Г. студентський театр </a:t>
            </a:r>
            <a:r>
              <a:rPr lang="uk-UA" sz="2000" dirty="0" err="1" smtClean="0">
                <a:solidFill>
                  <a:srgbClr val="002060"/>
                </a:solidFill>
              </a:rPr>
              <a:t>“Джерело”</a:t>
            </a:r>
            <a:r>
              <a:rPr lang="uk-UA" sz="2000" dirty="0" smtClean="0">
                <a:solidFill>
                  <a:srgbClr val="002060"/>
                </a:solidFill>
              </a:rPr>
              <a:t> за 2019-2020 </a:t>
            </a:r>
            <a:r>
              <a:rPr lang="uk-UA" sz="2000" dirty="0" err="1" smtClean="0">
                <a:solidFill>
                  <a:srgbClr val="002060"/>
                </a:solidFill>
              </a:rPr>
              <a:t>н.р</a:t>
            </a:r>
            <a:r>
              <a:rPr lang="uk-UA" sz="2000" dirty="0" smtClean="0">
                <a:solidFill>
                  <a:srgbClr val="002060"/>
                </a:solidFill>
              </a:rPr>
              <a:t>. отримали призові місця на </a:t>
            </a:r>
            <a:r>
              <a:rPr lang="uk-UA" sz="2000" b="1" dirty="0" smtClean="0">
                <a:solidFill>
                  <a:srgbClr val="002060"/>
                </a:solidFill>
              </a:rPr>
              <a:t>двох Міжнародних фестивалях.</a:t>
            </a:r>
          </a:p>
          <a:p>
            <a:pPr marL="109728" indent="0" algn="ctr">
              <a:buNone/>
            </a:pPr>
            <a:endParaRPr lang="uk-UA" sz="2000" u="sng" dirty="0" smtClean="0">
              <a:solidFill>
                <a:srgbClr val="002060"/>
              </a:solidFill>
            </a:endParaRPr>
          </a:p>
          <a:p>
            <a:pPr marL="109728" indent="0" algn="ctr">
              <a:buNone/>
            </a:pPr>
            <a:r>
              <a:rPr lang="uk-UA" sz="2000" dirty="0" smtClean="0">
                <a:solidFill>
                  <a:srgbClr val="002060"/>
                </a:solidFill>
              </a:rPr>
              <a:t>	</a:t>
            </a:r>
            <a:r>
              <a:rPr lang="en-US" sz="2000" dirty="0" smtClean="0">
                <a:solidFill>
                  <a:srgbClr val="002060"/>
                </a:solidFill>
              </a:rPr>
              <a:t>IV</a:t>
            </a:r>
            <a:r>
              <a:rPr lang="uk-UA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МІЖНАРОДНИЙ ФЕСТИВАЛЬ – КОНКУРС </a:t>
            </a:r>
            <a:r>
              <a:rPr lang="uk-UA" sz="2000" dirty="0" smtClean="0">
                <a:solidFill>
                  <a:srgbClr val="002060"/>
                </a:solidFill>
              </a:rPr>
              <a:t>«СВІТ ТАЛАНТІВ» 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uk-UA" sz="2000" b="1" dirty="0" smtClean="0">
                <a:solidFill>
                  <a:srgbClr val="002060"/>
                </a:solidFill>
              </a:rPr>
              <a:t> МІСЦЕ</a:t>
            </a:r>
            <a:endParaRPr lang="ru-RU" sz="2000" b="1" dirty="0">
              <a:solidFill>
                <a:srgbClr val="002060"/>
              </a:solidFill>
            </a:endParaRPr>
          </a:p>
          <a:p>
            <a:pPr lvl="0" algn="ctr"/>
            <a:endParaRPr lang="uk-UA" sz="2000" b="1" dirty="0" smtClean="0"/>
          </a:p>
          <a:p>
            <a:pPr lvl="0" algn="ctr"/>
            <a:endParaRPr lang="uk-UA" sz="2000" b="1" dirty="0" smtClean="0"/>
          </a:p>
          <a:p>
            <a:pPr lvl="0" algn="ctr"/>
            <a:endParaRPr lang="uk-UA" sz="2000" b="1" dirty="0" smtClean="0"/>
          </a:p>
          <a:p>
            <a:pPr marL="109728" indent="0" algn="ctr">
              <a:buNone/>
            </a:pPr>
            <a:endParaRPr lang="uk-UA" sz="2000" u="sng" dirty="0" smtClean="0"/>
          </a:p>
          <a:p>
            <a:pPr algn="ctr"/>
            <a:endParaRPr lang="ru-RU" sz="2000" dirty="0"/>
          </a:p>
        </p:txBody>
      </p:sp>
      <p:pic>
        <p:nvPicPr>
          <p:cNvPr id="4" name="Рисунок 3" descr="C:\Users\Kyltura\Downloads\IMG_55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645024"/>
            <a:ext cx="349188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Kyltura\Downloads\IMG_5569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4824536" cy="351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Kyltura\Downloads\IMG_55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780928"/>
            <a:ext cx="3024336" cy="387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88640"/>
            <a:ext cx="6347713" cy="3107432"/>
          </a:xfrm>
        </p:spPr>
        <p:txBody>
          <a:bodyPr>
            <a:normAutofit/>
          </a:bodyPr>
          <a:lstStyle/>
          <a:p>
            <a:pPr lvl="0" algn="ctr">
              <a:buClr>
                <a:schemeClr val="accent2"/>
              </a:buClr>
            </a:pPr>
            <a:r>
              <a:rPr lang="en-US" sz="2000" dirty="0" smtClean="0">
                <a:solidFill>
                  <a:srgbClr val="002060"/>
                </a:solidFill>
              </a:rPr>
              <a:t> III</a:t>
            </a:r>
            <a:r>
              <a:rPr lang="ru-RU" sz="2000" dirty="0" smtClean="0">
                <a:solidFill>
                  <a:srgbClr val="002060"/>
                </a:solidFill>
              </a:rPr>
              <a:t> НОВОРІЧНИЙ ВСЕУКРАЇНСЬКИЙ РІЗНОЖАНРОВИЙ ФЕСТИВАЛЬ </a:t>
            </a:r>
            <a:r>
              <a:rPr lang="uk-UA" sz="2000" u="sng" dirty="0" smtClean="0">
                <a:solidFill>
                  <a:srgbClr val="002060"/>
                </a:solidFill>
              </a:rPr>
              <a:t>«СНІГОВИЙ БУМ». </a:t>
            </a:r>
            <a:br>
              <a:rPr lang="uk-UA" sz="2000" u="sng" dirty="0" smtClean="0">
                <a:solidFill>
                  <a:srgbClr val="002060"/>
                </a:solidFill>
              </a:rPr>
            </a:br>
            <a:r>
              <a:rPr lang="uk-UA" sz="2000" u="sng" dirty="0" smtClean="0">
                <a:solidFill>
                  <a:srgbClr val="002060"/>
                </a:solidFill>
              </a:rPr>
              <a:t/>
            </a:r>
            <a:br>
              <a:rPr lang="uk-UA" sz="2000" u="sng" dirty="0" smtClean="0">
                <a:solidFill>
                  <a:srgbClr val="002060"/>
                </a:solidFill>
              </a:rPr>
            </a:br>
            <a:r>
              <a:rPr lang="uk-UA" sz="2000" b="1" dirty="0" smtClean="0">
                <a:solidFill>
                  <a:srgbClr val="002060"/>
                </a:solidFill>
              </a:rPr>
              <a:t>ГРАН-ПРІ </a:t>
            </a:r>
            <a:r>
              <a:rPr lang="uk-UA" sz="2000" dirty="0" smtClean="0">
                <a:solidFill>
                  <a:srgbClr val="002060"/>
                </a:solidFill>
              </a:rPr>
              <a:t>( перемога студентського театру «Джерело» в номінації «Театральне мистецтво» вистава МІКС ГУМОРИН).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I </a:t>
            </a:r>
            <a:r>
              <a:rPr lang="uk-UA" sz="2000" dirty="0" smtClean="0">
                <a:solidFill>
                  <a:srgbClr val="002060"/>
                </a:solidFill>
              </a:rPr>
              <a:t>місце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uk-UA" sz="2000" dirty="0" err="1" smtClean="0">
                <a:solidFill>
                  <a:srgbClr val="002060"/>
                </a:solidFill>
              </a:rPr>
              <a:t>Сухомлинова</a:t>
            </a:r>
            <a:r>
              <a:rPr lang="uk-UA" sz="2000" dirty="0" smtClean="0">
                <a:solidFill>
                  <a:srgbClr val="002060"/>
                </a:solidFill>
              </a:rPr>
              <a:t> Валерія (театр «Джерело» - соло)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Объект 3" descr="C:\Users\Kyltura\Downloads\IMG_5570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355976" y="2780928"/>
            <a:ext cx="2880320" cy="387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0"/>
            <a:ext cx="6347713" cy="1320800"/>
          </a:xfrm>
        </p:spPr>
        <p:txBody>
          <a:bodyPr>
            <a:noAutofit/>
          </a:bodyPr>
          <a:lstStyle/>
          <a:p>
            <a:pPr algn="ctr"/>
            <a:r>
              <a:rPr lang="uk-UA" sz="2800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Мазоренко М.О. та Грабар Н.Г. отримали Міжнародні подяки за організацію підготовки студентів до фестивалю</a:t>
            </a:r>
            <a:endParaRPr lang="ru-RU" sz="2800" u="sng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 descr="IMG_5568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10" y="1903140"/>
            <a:ext cx="443019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MG_557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8999"/>
            <a:ext cx="4504568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705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0" y="870154"/>
            <a:ext cx="3331864" cy="487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705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7264" y="885827"/>
            <a:ext cx="3096344" cy="486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705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7928" y="870154"/>
            <a:ext cx="3126072" cy="486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3596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8229600" cy="4525963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uk-UA" sz="2400" dirty="0">
                <a:solidFill>
                  <a:schemeClr val="accent5">
                    <a:lumMod val="75000"/>
                  </a:schemeClr>
                </a:solidFill>
              </a:rPr>
              <a:t>Всеукраїнський проект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VYSHYVANKA RUN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 2019</a:t>
            </a:r>
          </a:p>
          <a:p>
            <a:pPr marL="109728" indent="0" algn="ctr">
              <a:buNone/>
            </a:pP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МЕДАЛЬ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109728" indent="0" algn="ctr">
              <a:buNone/>
            </a:pP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Нагороджена зав. каф. культурних </a:t>
            </a:r>
            <a:r>
              <a:rPr lang="uk-UA" sz="2400" b="1" dirty="0" err="1">
                <a:solidFill>
                  <a:schemeClr val="accent5">
                    <a:lumMod val="75000"/>
                  </a:schemeClr>
                </a:solidFill>
              </a:rPr>
              <a:t>універсалій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 Марина </a:t>
            </a:r>
            <a:r>
              <a:rPr lang="uk-UA" sz="2400" b="1" dirty="0" err="1">
                <a:solidFill>
                  <a:schemeClr val="accent5">
                    <a:lumMod val="75000"/>
                  </a:schemeClr>
                </a:solidFill>
              </a:rPr>
              <a:t>Мазоренко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109728" indent="0" algn="ctr">
              <a:buNone/>
            </a:pPr>
            <a:r>
              <a:rPr lang="uk-UA" sz="2400" dirty="0">
                <a:solidFill>
                  <a:schemeClr val="accent5">
                    <a:lumMod val="75000"/>
                  </a:schemeClr>
                </a:solidFill>
              </a:rPr>
              <a:t>за вагомий внесок в </a:t>
            </a: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</a:rPr>
              <a:t>організацію </a:t>
            </a:r>
            <a:r>
              <a:rPr lang="uk-UA" sz="2400" dirty="0">
                <a:solidFill>
                  <a:schemeClr val="accent5">
                    <a:lumMod val="75000"/>
                  </a:schemeClr>
                </a:solidFill>
              </a:rPr>
              <a:t>та </a:t>
            </a: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</a:rPr>
              <a:t>проведення </a:t>
            </a:r>
            <a:r>
              <a:rPr lang="uk-UA" sz="2400" dirty="0">
                <a:solidFill>
                  <a:schemeClr val="accent5">
                    <a:lumMod val="75000"/>
                  </a:schemeClr>
                </a:solidFill>
              </a:rPr>
              <a:t>В</a:t>
            </a: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</a:rPr>
              <a:t>сеукраїнського </a:t>
            </a:r>
            <a:r>
              <a:rPr lang="uk-UA" sz="2400" dirty="0">
                <a:solidFill>
                  <a:schemeClr val="accent5">
                    <a:lumMod val="75000"/>
                  </a:schemeClr>
                </a:solidFill>
              </a:rPr>
              <a:t>проекту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109728" indent="0" algn="ctr">
              <a:buNone/>
            </a:pP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ЗАБІГ У ВИШИВАНКАХ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109728" indent="0" algn="ctr">
              <a:buNone/>
            </a:pP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м. Київ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 descr="IMG_557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3672408" cy="276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557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861048"/>
            <a:ext cx="3669072" cy="276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5720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11560" y="188640"/>
            <a:ext cx="6347714" cy="3880773"/>
          </a:xfrm>
        </p:spPr>
        <p:txBody>
          <a:bodyPr>
            <a:noAutofit/>
          </a:bodyPr>
          <a:lstStyle/>
          <a:p>
            <a:pPr lvl="0" algn="ctr"/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Кафедра активно займається профорієнтаційною роботою. З вересня 2019 року завдяки кафедрі культурних універсалій в університеті навчаються</a:t>
            </a: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buNone/>
            </a:pP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38 студентів, 13 з них на спеціальності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елений та екотуризм». </a:t>
            </a:r>
          </a:p>
          <a:p>
            <a:pPr lvl="0" algn="ctr">
              <a:buNone/>
            </a:pP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цьому році 2 майбутніх абітурієнта займались на </a:t>
            </a:r>
            <a:r>
              <a:rPr lang="uk-UA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підкурсах</a:t>
            </a: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успішно здали екзамен щоб отримати додаткові бали.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8520" y="188640"/>
            <a:ext cx="8229600" cy="72494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активно співпрацює з іншими ЗАКЛАДАМИ ВИЩОЇ ОСВІТИ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11560" y="1196752"/>
            <a:ext cx="6347714" cy="3880773"/>
          </a:xfrm>
        </p:spPr>
        <p:txBody>
          <a:bodyPr>
            <a:noAutofit/>
          </a:bodyPr>
          <a:lstStyle/>
          <a:p>
            <a:pPr marL="109728" indent="0" algn="ctr"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Мазоренко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М.О. </a:t>
            </a: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solidFill>
                  <a:srgbClr val="002060"/>
                </a:solidFill>
              </a:rPr>
              <a:t>підготувала </a:t>
            </a:r>
            <a:r>
              <a:rPr lang="uk-UA" sz="2400" dirty="0">
                <a:solidFill>
                  <a:srgbClr val="002060"/>
                </a:solidFill>
              </a:rPr>
              <a:t>відгук на автореферат дисертаційної роботи </a:t>
            </a:r>
            <a:endParaRPr lang="ru-RU" sz="2400" dirty="0">
              <a:solidFill>
                <a:srgbClr val="002060"/>
              </a:solidFill>
            </a:endParaRPr>
          </a:p>
          <a:p>
            <a:pPr marL="109728" indent="0" algn="ctr">
              <a:buNone/>
            </a:pPr>
            <a:r>
              <a:rPr lang="uk-UA" sz="2400" dirty="0">
                <a:solidFill>
                  <a:srgbClr val="002060"/>
                </a:solidFill>
              </a:rPr>
              <a:t>Гончарова Г.М.</a:t>
            </a:r>
            <a:endParaRPr lang="ru-RU" sz="2400" dirty="0">
              <a:solidFill>
                <a:srgbClr val="002060"/>
              </a:solidFill>
            </a:endParaRPr>
          </a:p>
          <a:p>
            <a:pPr marL="109728" indent="0" algn="ctr">
              <a:buNone/>
            </a:pPr>
            <a:r>
              <a:rPr lang="uk-UA" sz="2400" dirty="0">
                <a:solidFill>
                  <a:srgbClr val="002060"/>
                </a:solidFill>
              </a:rPr>
              <a:t>«Трансформація </a:t>
            </a:r>
            <a:r>
              <a:rPr lang="uk-UA" sz="2400" dirty="0" err="1">
                <a:solidFill>
                  <a:srgbClr val="002060"/>
                </a:solidFill>
              </a:rPr>
              <a:t>культорної</a:t>
            </a:r>
            <a:r>
              <a:rPr lang="uk-UA" sz="2400" dirty="0">
                <a:solidFill>
                  <a:srgbClr val="002060"/>
                </a:solidFill>
              </a:rPr>
              <a:t> глобалізації як духовно соматична практика людини». Спеціальність 09.00.04- філософська антропологія, філософія культури. Харківський національний університет імені В.Н. Каразіна. 2020</a:t>
            </a:r>
            <a:endParaRPr lang="ru-RU" sz="2400" dirty="0">
              <a:solidFill>
                <a:srgbClr val="002060"/>
              </a:solidFill>
            </a:endParaRPr>
          </a:p>
          <a:p>
            <a:pPr marL="109728" indent="0" algn="ctr">
              <a:buNone/>
            </a:pPr>
            <a:endParaRPr lang="uk-UA" sz="24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dirty="0" smtClean="0">
                <a:solidFill>
                  <a:srgbClr val="002060"/>
                </a:solidFill>
              </a:rPr>
              <a:t>Було написано 2 рецензії на дипломні роботи магістрів Харківської академії дизайну і мистецтв.</a:t>
            </a:r>
            <a:endParaRPr lang="ru-RU" sz="24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1179512"/>
            <a:ext cx="8229600" cy="2160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9552" y="2132856"/>
            <a:ext cx="7562801" cy="388077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72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Дякую за увагу!!!</a:t>
            </a:r>
            <a:endParaRPr lang="ru-RU" sz="72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0305" y="332656"/>
            <a:ext cx="6347713" cy="1320800"/>
          </a:xfrm>
        </p:spPr>
        <p:txBody>
          <a:bodyPr/>
          <a:lstStyle/>
          <a:p>
            <a:pPr algn="ctr"/>
            <a:r>
              <a:rPr lang="uk-UA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МОНОГРАФІЇ: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374359" y="1901495"/>
            <a:ext cx="5037513" cy="3778135"/>
          </a:xfrm>
        </p:spPr>
      </p:pic>
      <p:pic>
        <p:nvPicPr>
          <p:cNvPr id="1026" name="Picture 2" descr="C:\Users\Kyltura\Desktop\Безымя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1440"/>
            <a:ext cx="3900634" cy="5047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Міжнародна наукова електронна конференція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9059" y="1900824"/>
            <a:ext cx="7128792" cy="360385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21 лютого 2020 року </a:t>
            </a:r>
            <a:r>
              <a:rPr lang="uk-UA" sz="2000" b="1" dirty="0" smtClean="0"/>
              <a:t> традиційно кафедрою культурних </a:t>
            </a:r>
            <a:r>
              <a:rPr lang="uk-UA" sz="2000" b="1" dirty="0" err="1" smtClean="0"/>
              <a:t>універсалій</a:t>
            </a:r>
            <a:r>
              <a:rPr lang="uk-UA" sz="2000" b="1" dirty="0" smtClean="0"/>
              <a:t> була організована та проведена </a:t>
            </a:r>
            <a:r>
              <a:rPr lang="uk-UA" sz="2000" b="1" dirty="0"/>
              <a:t>III</a:t>
            </a:r>
            <a:r>
              <a:rPr lang="ru-RU" sz="2000" b="1" dirty="0" smtClean="0"/>
              <a:t> Міжнародна наукова електронна конференція «Культура в процесс</a:t>
            </a:r>
            <a:r>
              <a:rPr lang="uk-UA" sz="2000" b="1" dirty="0" smtClean="0"/>
              <a:t>і</a:t>
            </a:r>
            <a:r>
              <a:rPr lang="ru-RU" sz="2000" b="1" dirty="0" smtClean="0"/>
              <a:t> духовно-морального розвитку глобального суспільства». Конференція проведена на базі кафедри </a:t>
            </a:r>
            <a:r>
              <a:rPr lang="ru-RU" sz="2000" b="1" dirty="0" err="1" smtClean="0"/>
              <a:t>культурних</a:t>
            </a:r>
            <a:r>
              <a:rPr lang="ru-RU" sz="2000" b="1" dirty="0" smtClean="0"/>
              <a:t> універсалій, за  </a:t>
            </a:r>
            <a:r>
              <a:rPr lang="ru-RU" sz="2000" b="1" dirty="0" err="1" smtClean="0"/>
              <a:t>участю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науковців</a:t>
            </a:r>
            <a:r>
              <a:rPr lang="ru-RU" sz="2000" b="1" dirty="0" smtClean="0"/>
              <a:t>.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Захід об’єднав науковців з України, </a:t>
            </a:r>
            <a:r>
              <a:rPr lang="uk-UA" sz="2000" b="1" dirty="0" smtClean="0"/>
              <a:t>Китаю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Німеччини</a:t>
            </a:r>
            <a:r>
              <a:rPr lang="ru-RU" sz="2000" b="1" dirty="0" smtClean="0"/>
              <a:t> . </a:t>
            </a:r>
            <a:r>
              <a:rPr lang="ru-RU" sz="2000" b="1" dirty="0" err="1" smtClean="0"/>
              <a:t>Вже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втретє</a:t>
            </a:r>
            <a:r>
              <a:rPr lang="ru-RU" sz="2000" b="1" dirty="0"/>
              <a:t> </a:t>
            </a:r>
            <a:r>
              <a:rPr lang="ru-RU" sz="2000" b="1" dirty="0" smtClean="0"/>
              <a:t>ми </a:t>
            </a:r>
            <a:r>
              <a:rPr lang="ru-RU" sz="2000" b="1" dirty="0" err="1" smtClean="0"/>
              <a:t>налагоджуємо</a:t>
            </a:r>
            <a:r>
              <a:rPr lang="ru-RU" sz="2000" b="1" dirty="0" smtClean="0"/>
              <a:t> кроки </a:t>
            </a:r>
            <a:r>
              <a:rPr lang="ru-RU" sz="2000" b="1" dirty="0" err="1" smtClean="0"/>
              <a:t>порозуміння</a:t>
            </a:r>
            <a:r>
              <a:rPr lang="ru-RU" sz="2000" b="1" dirty="0" smtClean="0"/>
              <a:t> між представниками різник </a:t>
            </a:r>
            <a:r>
              <a:rPr lang="ru-RU" sz="2000" b="1" dirty="0" err="1" smtClean="0"/>
              <a:t>наукових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шкіл</a:t>
            </a:r>
            <a:r>
              <a:rPr lang="ru-RU" sz="2000" b="1" dirty="0"/>
              <a:t>,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щоб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вирішувати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наукові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проблеми</a:t>
            </a:r>
            <a:r>
              <a:rPr lang="ru-RU" sz="2000" b="1" dirty="0" smtClean="0"/>
              <a:t> і </a:t>
            </a:r>
            <a:r>
              <a:rPr lang="ru-RU" sz="2000" b="1" dirty="0" err="1" smtClean="0"/>
              <a:t>спільно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реалізувати</a:t>
            </a:r>
            <a:r>
              <a:rPr lang="ru-RU" sz="2000" b="1" dirty="0" smtClean="0"/>
              <a:t> в системі освіти та науки</a:t>
            </a:r>
            <a:r>
              <a:rPr lang="uk-UA" sz="2000" b="1" dirty="0" smtClean="0"/>
              <a:t>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45360" y="3277593"/>
            <a:ext cx="3198133" cy="54987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1026" y="920403"/>
            <a:ext cx="3016001" cy="427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08" y="908720"/>
            <a:ext cx="3060774" cy="428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lh4.googleusercontent.com/m-QY7DJWnZ4aQUa58auBYVpHcubgtjODVK2S0XfuU1w3QoHSk0pBXPpg_PKfNetu4X4DCnb_2oG60meQROmekH3j7_aPQeFbZy7zmP98hg8-vqwmE688BNKrgoVZCQ4reAOxKQ6ilxExaOyjY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7027" y="908720"/>
            <a:ext cx="3076973" cy="428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94421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Всі викладачі кафедри протягом звітного періоду брали активну участь у Міжнародних та всеукраїнських конференціях, семінарах, форумах. Зокрема опубліковано: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11560" y="2492896"/>
            <a:ext cx="8229600" cy="3442387"/>
          </a:xfrm>
        </p:spPr>
        <p:txBody>
          <a:bodyPr>
            <a:noAutofit/>
          </a:bodyPr>
          <a:lstStyle/>
          <a:p>
            <a:pPr lvl="0"/>
            <a:r>
              <a:rPr lang="uk-UA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тез та стільки же доповідей на конференціях, 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статі у фахових виданнях України,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статей у закордонних виданнях,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статей у інших виданнях,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публікація студента, де керівником є викладач кафедри</a:t>
            </a:r>
            <a:r>
              <a:rPr lang="uk-UA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uk-UA" sz="28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участь студента в міжнародній конференції під керівництвом викладача кафедри</a:t>
            </a:r>
          </a:p>
          <a:p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6793" y="260648"/>
            <a:ext cx="8229600" cy="223224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Грабар Н.Г.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керівник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наукової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роботи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Грудєва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Микити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студента 3 курсу ННІ БМ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зайняв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ІІ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турі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Всеукраїнського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конкурсу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студентських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наукових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робіт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галузі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знань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Філософія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Київ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НУБіП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4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https://nubip.edu.ua/node/69369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834" y="2457346"/>
            <a:ext cx="8368812" cy="41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674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2079" y="188640"/>
            <a:ext cx="634771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Щорічно викладачі кафедри публікуються у закордонних виданнях, що входить до науко-метричної бази </a:t>
            </a:r>
            <a:r>
              <a:rPr lang="en-US" sz="3200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SCOPUS.</a:t>
            </a:r>
            <a:endParaRPr lang="ru-RU" sz="3200" u="sng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071" y="2159168"/>
            <a:ext cx="3456384" cy="4689160"/>
          </a:xfrm>
        </p:spPr>
      </p:pic>
      <p:sp>
        <p:nvSpPr>
          <p:cNvPr id="9" name="TextBox 8"/>
          <p:cNvSpPr txBox="1"/>
          <p:nvPr/>
        </p:nvSpPr>
        <p:spPr>
          <a:xfrm>
            <a:off x="3995936" y="2636912"/>
            <a:ext cx="48245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</a:rPr>
              <a:t>Mazorenko</a:t>
            </a:r>
            <a:r>
              <a:rPr lang="en-US" sz="2000" b="1" dirty="0">
                <a:solidFill>
                  <a:srgbClr val="002060"/>
                </a:solidFill>
              </a:rPr>
              <a:t> M</a:t>
            </a:r>
            <a:r>
              <a:rPr lang="uk-UA" sz="2000" b="1" dirty="0" smtClean="0">
                <a:solidFill>
                  <a:srgbClr val="002060"/>
                </a:solidFill>
              </a:rPr>
              <a:t>., </a:t>
            </a:r>
            <a:r>
              <a:rPr lang="en-US" sz="2000" b="1" dirty="0" smtClean="0">
                <a:solidFill>
                  <a:srgbClr val="002060"/>
                </a:solidFill>
              </a:rPr>
              <a:t>Grabar N.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The gender </a:t>
            </a:r>
            <a:r>
              <a:rPr lang="en-US" sz="2000" dirty="0" err="1">
                <a:solidFill>
                  <a:srgbClr val="002060"/>
                </a:solidFill>
              </a:rPr>
              <a:t>leaderhip</a:t>
            </a:r>
            <a:r>
              <a:rPr lang="en-US" sz="2000" dirty="0">
                <a:solidFill>
                  <a:srgbClr val="002060"/>
                </a:solidFill>
              </a:rPr>
              <a:t> as an aspect of managing </a:t>
            </a:r>
            <a:r>
              <a:rPr lang="en-US" sz="2000" dirty="0" err="1">
                <a:solidFill>
                  <a:srgbClr val="002060"/>
                </a:solidFill>
              </a:rPr>
              <a:t>efficiencv</a:t>
            </a:r>
            <a:r>
              <a:rPr lang="en-US" sz="2000" dirty="0">
                <a:solidFill>
                  <a:srgbClr val="002060"/>
                </a:solidFill>
              </a:rPr>
              <a:t> in media companies // </a:t>
            </a:r>
            <a:r>
              <a:rPr lang="en-US" sz="2000" dirty="0" err="1">
                <a:solidFill>
                  <a:srgbClr val="002060"/>
                </a:solidFill>
              </a:rPr>
              <a:t>Finanscial</a:t>
            </a:r>
            <a:r>
              <a:rPr lang="en-US" sz="2000" dirty="0">
                <a:solidFill>
                  <a:srgbClr val="002060"/>
                </a:solidFill>
              </a:rPr>
              <a:t> and credit activity: problems of theory and practice. Vol. 4 №31 (2019). – </a:t>
            </a:r>
            <a:r>
              <a:rPr lang="ru-RU" sz="2000" dirty="0" err="1">
                <a:solidFill>
                  <a:srgbClr val="002060"/>
                </a:solidFill>
              </a:rPr>
              <a:t>Рр</a:t>
            </a:r>
            <a:r>
              <a:rPr lang="en-US" sz="2000" dirty="0">
                <a:solidFill>
                  <a:srgbClr val="002060"/>
                </a:solidFill>
              </a:rPr>
              <a:t>. 506–515. DOI: </a:t>
            </a:r>
            <a:r>
              <a:rPr lang="en-US" sz="2000" u="sng" dirty="0">
                <a:solidFill>
                  <a:srgbClr val="002060"/>
                </a:solidFill>
                <a:hlinkClick r:id="rId3"/>
              </a:rPr>
              <a:t>https://doi.org/10.18371/fcaptp.v4i31.191004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6347713" cy="1320800"/>
          </a:xfrm>
        </p:spPr>
        <p:txBody>
          <a:bodyPr>
            <a:noAutofit/>
          </a:bodyPr>
          <a:lstStyle/>
          <a:p>
            <a:pPr algn="ctr"/>
            <a:r>
              <a:rPr lang="uk-UA" sz="2800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Щорічно викладачі кафедри публікуються у закордонних виданнях, що входить до науко-метричної бази </a:t>
            </a:r>
            <a:r>
              <a:rPr lang="uk-UA" sz="2800" u="sng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Web</a:t>
            </a:r>
            <a:r>
              <a:rPr lang="uk-UA" sz="2800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u="sng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uk-UA" sz="2800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u="sng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Sienc</a:t>
            </a:r>
            <a:r>
              <a:rPr lang="en-US" sz="2800" u="sng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uk-UA" sz="2800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69184" y="3176116"/>
            <a:ext cx="3932934" cy="2947511"/>
          </a:xfrm>
        </p:spPr>
      </p:pic>
      <p:sp>
        <p:nvSpPr>
          <p:cNvPr id="4" name="TextBox 3"/>
          <p:cNvSpPr txBox="1"/>
          <p:nvPr/>
        </p:nvSpPr>
        <p:spPr>
          <a:xfrm>
            <a:off x="3779912" y="1844824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Сумарний h-індекс науково-педагогічних працівників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кафедри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2708920"/>
            <a:ext cx="55446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Grabar N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r>
              <a:rPr lang="ru-RU" sz="2000" dirty="0" smtClean="0">
                <a:solidFill>
                  <a:srgbClr val="002060"/>
                </a:solidFill>
              </a:rPr>
              <a:t>,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Shemaev</a:t>
            </a:r>
            <a:r>
              <a:rPr lang="en-US" sz="2000" dirty="0" smtClean="0">
                <a:solidFill>
                  <a:srgbClr val="002060"/>
                </a:solidFill>
              </a:rPr>
              <a:t> S.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Webquest</a:t>
            </a:r>
            <a:r>
              <a:rPr lang="en-US" sz="2000" dirty="0">
                <a:solidFill>
                  <a:srgbClr val="002060"/>
                </a:solidFill>
              </a:rPr>
              <a:t> as an Initial From of Implementation of Smart Education. – Media and </a:t>
            </a:r>
            <a:r>
              <a:rPr lang="en-US" sz="2000" dirty="0" err="1">
                <a:solidFill>
                  <a:srgbClr val="002060"/>
                </a:solidFill>
              </a:rPr>
              <a:t>vzdělávání</a:t>
            </a:r>
            <a:r>
              <a:rPr lang="en-US" sz="2000" dirty="0">
                <a:solidFill>
                  <a:srgbClr val="002060"/>
                </a:solidFill>
              </a:rPr>
              <a:t> 2019 – Prague, 2019. – P. 62-65. ULR: </a:t>
            </a:r>
            <a:r>
              <a:rPr lang="en-US" sz="2000" u="sng" dirty="0">
                <a:solidFill>
                  <a:srgbClr val="002060"/>
                </a:solidFill>
                <a:hlinkClick r:id="rId3"/>
              </a:rPr>
              <a:t>http://</a:t>
            </a:r>
            <a:r>
              <a:rPr lang="en-US" sz="2000" u="sng" dirty="0" smtClean="0">
                <a:solidFill>
                  <a:srgbClr val="002060"/>
                </a:solidFill>
                <a:hlinkClick r:id="rId3"/>
              </a:rPr>
              <a:t>www.media4u.cz/mav/9788087570456.pdf</a:t>
            </a:r>
            <a:endParaRPr lang="en-US" sz="2000" u="sng" dirty="0" smtClean="0">
              <a:solidFill>
                <a:srgbClr val="002060"/>
              </a:solidFill>
            </a:endParaRPr>
          </a:p>
          <a:p>
            <a:r>
              <a:rPr lang="uk-UA" sz="2000" dirty="0" err="1">
                <a:solidFill>
                  <a:srgbClr val="002060"/>
                </a:solidFill>
              </a:rPr>
              <a:t>Yurii</a:t>
            </a:r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err="1" smtClean="0">
                <a:solidFill>
                  <a:srgbClr val="002060"/>
                </a:solidFill>
              </a:rPr>
              <a:t>Brahin</a:t>
            </a:r>
            <a:r>
              <a:rPr lang="en-US" sz="2000" dirty="0" smtClean="0">
                <a:solidFill>
                  <a:srgbClr val="002060"/>
                </a:solidFill>
              </a:rPr>
              <a:t>. </a:t>
            </a:r>
            <a:r>
              <a:rPr lang="uk-UA" sz="2000" dirty="0" err="1">
                <a:solidFill>
                  <a:srgbClr val="002060"/>
                </a:solidFill>
              </a:rPr>
              <a:t>Media</a:t>
            </a:r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err="1">
                <a:solidFill>
                  <a:srgbClr val="002060"/>
                </a:solidFill>
              </a:rPr>
              <a:t>Presentatoin</a:t>
            </a:r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err="1">
                <a:solidFill>
                  <a:srgbClr val="002060"/>
                </a:solidFill>
              </a:rPr>
              <a:t>in</a:t>
            </a:r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err="1">
                <a:solidFill>
                  <a:srgbClr val="002060"/>
                </a:solidFill>
              </a:rPr>
              <a:t>the</a:t>
            </a:r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err="1">
                <a:solidFill>
                  <a:srgbClr val="002060"/>
                </a:solidFill>
              </a:rPr>
              <a:t>Process</a:t>
            </a:r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err="1">
                <a:solidFill>
                  <a:srgbClr val="002060"/>
                </a:solidFill>
              </a:rPr>
              <a:t>of</a:t>
            </a:r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err="1">
                <a:solidFill>
                  <a:srgbClr val="002060"/>
                </a:solidFill>
              </a:rPr>
              <a:t>Stu</a:t>
            </a:r>
            <a:r>
              <a:rPr lang="en-US" sz="2000" dirty="0">
                <a:solidFill>
                  <a:srgbClr val="002060"/>
                </a:solidFill>
              </a:rPr>
              <a:t>d</a:t>
            </a:r>
            <a:r>
              <a:rPr lang="uk-UA" sz="2000" dirty="0">
                <a:solidFill>
                  <a:srgbClr val="002060"/>
                </a:solidFill>
              </a:rPr>
              <a:t>y </a:t>
            </a:r>
            <a:r>
              <a:rPr lang="uk-UA" sz="2000" dirty="0" err="1">
                <a:solidFill>
                  <a:srgbClr val="002060"/>
                </a:solidFill>
              </a:rPr>
              <a:t>Russian</a:t>
            </a:r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err="1">
                <a:solidFill>
                  <a:srgbClr val="002060"/>
                </a:solidFill>
              </a:rPr>
              <a:t>as</a:t>
            </a:r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err="1">
                <a:solidFill>
                  <a:srgbClr val="002060"/>
                </a:solidFill>
              </a:rPr>
              <a:t>Foreign</a:t>
            </a:r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err="1" smtClean="0">
                <a:solidFill>
                  <a:srgbClr val="002060"/>
                </a:solidFill>
              </a:rPr>
              <a:t>Language</a:t>
            </a:r>
            <a:r>
              <a:rPr lang="en-US" sz="2000" dirty="0" smtClean="0">
                <a:solidFill>
                  <a:srgbClr val="002060"/>
                </a:solidFill>
              </a:rPr>
              <a:t>. </a:t>
            </a:r>
            <a:r>
              <a:rPr lang="uk-UA" sz="2000" dirty="0" err="1">
                <a:solidFill>
                  <a:srgbClr val="002060"/>
                </a:solidFill>
              </a:rPr>
              <a:t>Charkovska</a:t>
            </a:r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err="1">
                <a:solidFill>
                  <a:srgbClr val="002060"/>
                </a:solidFill>
              </a:rPr>
              <a:t>narodni</a:t>
            </a:r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err="1">
                <a:solidFill>
                  <a:srgbClr val="002060"/>
                </a:solidFill>
              </a:rPr>
              <a:t>technicka</a:t>
            </a:r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err="1">
                <a:solidFill>
                  <a:srgbClr val="002060"/>
                </a:solidFill>
              </a:rPr>
              <a:t>zemedelska</a:t>
            </a:r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err="1">
                <a:solidFill>
                  <a:srgbClr val="002060"/>
                </a:solidFill>
              </a:rPr>
              <a:t>univerzita</a:t>
            </a:r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err="1">
                <a:solidFill>
                  <a:srgbClr val="002060"/>
                </a:solidFill>
              </a:rPr>
              <a:t>jm</a:t>
            </a:r>
            <a:r>
              <a:rPr lang="uk-UA" sz="2000" dirty="0">
                <a:solidFill>
                  <a:srgbClr val="002060"/>
                </a:solidFill>
              </a:rPr>
              <a:t>. </a:t>
            </a:r>
            <a:r>
              <a:rPr lang="uk-UA" sz="2000" dirty="0" err="1">
                <a:solidFill>
                  <a:srgbClr val="002060"/>
                </a:solidFill>
              </a:rPr>
              <a:t>Petra</a:t>
            </a:r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err="1">
                <a:solidFill>
                  <a:srgbClr val="002060"/>
                </a:solidFill>
              </a:rPr>
              <a:t>Vasylenka</a:t>
            </a:r>
            <a:r>
              <a:rPr lang="uk-UA" sz="2000" dirty="0">
                <a:solidFill>
                  <a:srgbClr val="002060"/>
                </a:solidFill>
              </a:rPr>
              <a:t>. — </a:t>
            </a:r>
            <a:r>
              <a:rPr lang="uk-UA" sz="2000" dirty="0" err="1">
                <a:solidFill>
                  <a:srgbClr val="002060"/>
                </a:solidFill>
              </a:rPr>
              <a:t>Praha</a:t>
            </a:r>
            <a:r>
              <a:rPr lang="uk-UA" sz="2000" dirty="0">
                <a:solidFill>
                  <a:srgbClr val="002060"/>
                </a:solidFill>
              </a:rPr>
              <a:t>, 2019. — P. 19-21</a:t>
            </a:r>
            <a:r>
              <a:rPr lang="uk-UA" sz="2000" dirty="0" smtClean="0">
                <a:solidFill>
                  <a:srgbClr val="002060"/>
                </a:solidFill>
              </a:rPr>
              <a:t>.</a:t>
            </a:r>
            <a:endParaRPr lang="en-US" sz="2000" u="sng" dirty="0">
              <a:solidFill>
                <a:srgbClr val="002060"/>
              </a:solidFill>
            </a:endParaRPr>
          </a:p>
          <a:p>
            <a:endParaRPr lang="ru-RU" sz="2000" dirty="0"/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3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1159</TotalTime>
  <Words>844</Words>
  <Application>Microsoft Office PowerPoint</Application>
  <PresentationFormat>Экран (4:3)</PresentationFormat>
  <Paragraphs>68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Грань</vt:lpstr>
      <vt:lpstr>Звіт кафедри культурних універсалій</vt:lpstr>
      <vt:lpstr>НАВЧАЛЬНА РОБОТА</vt:lpstr>
      <vt:lpstr>МОНОГРАФІЇ:</vt:lpstr>
      <vt:lpstr>III Міжнародна наукова електронна конференція</vt:lpstr>
      <vt:lpstr>Слайд 5</vt:lpstr>
      <vt:lpstr>Всі викладачі кафедри протягом звітного періоду брали активну участь у Міжнародних та всеукраїнських конференціях, семінарах, форумах. Зокрема опубліковано: </vt:lpstr>
      <vt:lpstr>Грабар Н.Г. керівник наукової роботи Грудєва Микити студента 3 курсу ННІ БМ який зайняв I місце у ІІ турі Всеукраїнського конкурсу студентських наукових робіт із галузі знань «Філософія», Київ,  НУБіП   https://nubip.edu.ua/node/69369</vt:lpstr>
      <vt:lpstr>Щорічно викладачі кафедри публікуються у закордонних виданнях, що входить до науко-метричної бази SCOPUS.</vt:lpstr>
      <vt:lpstr>Щорічно викладачі кафедри публікуються у закордонних виданнях, що входить до науко-метричної бази Web of Sience.</vt:lpstr>
      <vt:lpstr>НАВЧАЛЬНО-МЕТОДИЧНА РОБОТА </vt:lpstr>
      <vt:lpstr>Слайд 11</vt:lpstr>
      <vt:lpstr>ОРГАНІЗАЦІЙНО-МЕТОДИЧНА РОБОТА</vt:lpstr>
      <vt:lpstr>Слайд 13</vt:lpstr>
      <vt:lpstr>ВИХОВНА РОБОТА</vt:lpstr>
      <vt:lpstr>Слайд 15</vt:lpstr>
      <vt:lpstr>Слайд 16</vt:lpstr>
      <vt:lpstr>Слайд 17</vt:lpstr>
      <vt:lpstr>Слайд 18</vt:lpstr>
      <vt:lpstr>Слайд 19</vt:lpstr>
      <vt:lpstr>Слайд 20</vt:lpstr>
      <vt:lpstr>Мистецькі Міжнародні заходи  </vt:lpstr>
      <vt:lpstr> III НОВОРІЧНИЙ ВСЕУКРАЇНСЬКИЙ РІЗНОЖАНРОВИЙ ФЕСТИВАЛЬ «СНІГОВИЙ БУМ».   ГРАН-ПРІ ( перемога студентського театру «Джерело» в номінації «Театральне мистецтво» вистава МІКС ГУМОРИН). I місце Сухомлинова Валерія (театр «Джерело» - соло)</vt:lpstr>
      <vt:lpstr>Мазоренко М.О. та Грабар Н.Г. отримали Міжнародні подяки за організацію підготовки студентів до фестивалю</vt:lpstr>
      <vt:lpstr>Слайд 24</vt:lpstr>
      <vt:lpstr>Слайд 25</vt:lpstr>
      <vt:lpstr>Слайд 26</vt:lpstr>
      <vt:lpstr>Кафедра активно співпрацює з іншими ЗАКЛАДАМИ ВИЩОЇ ОСВІТИ 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кафедри культурних універсалій</dc:title>
  <dc:creator>Kyltura</dc:creator>
  <cp:lastModifiedBy>Kyltura</cp:lastModifiedBy>
  <cp:revision>189</cp:revision>
  <dcterms:created xsi:type="dcterms:W3CDTF">2019-02-27T08:34:34Z</dcterms:created>
  <dcterms:modified xsi:type="dcterms:W3CDTF">2020-06-22T11:58:14Z</dcterms:modified>
</cp:coreProperties>
</file>