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245814D-9FEC-427C-AA11-1665ACCA9996}" type="datetimeFigureOut">
              <a:rPr lang="ru-RU" smtClean="0"/>
              <a:t>16.06.2021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C7580E-834C-408B-9799-292C55154C66}" type="slidenum">
              <a:rPr lang="ru-RU" smtClean="0"/>
              <a:t>‹#›</a:t>
            </a:fld>
            <a:endParaRPr lang="ru-RU"/>
          </a:p>
        </p:txBody>
      </p:sp>
    </p:spTree>
    <p:extLst>
      <p:ext uri="{BB962C8B-B14F-4D97-AF65-F5344CB8AC3E}">
        <p14:creationId xmlns:p14="http://schemas.microsoft.com/office/powerpoint/2010/main" val="188647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45814D-9FEC-427C-AA11-1665ACCA9996}" type="datetimeFigureOut">
              <a:rPr lang="ru-RU" smtClean="0"/>
              <a:t>16.06.2021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C7580E-834C-408B-9799-292C55154C66}" type="slidenum">
              <a:rPr lang="ru-RU" smtClean="0"/>
              <a:t>‹#›</a:t>
            </a:fld>
            <a:endParaRPr lang="ru-RU"/>
          </a:p>
        </p:txBody>
      </p:sp>
    </p:spTree>
    <p:extLst>
      <p:ext uri="{BB962C8B-B14F-4D97-AF65-F5344CB8AC3E}">
        <p14:creationId xmlns:p14="http://schemas.microsoft.com/office/powerpoint/2010/main" val="43904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45814D-9FEC-427C-AA11-1665ACCA9996}" type="datetimeFigureOut">
              <a:rPr lang="ru-RU" smtClean="0"/>
              <a:t>16.06.2021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C7580E-834C-408B-9799-292C55154C66}" type="slidenum">
              <a:rPr lang="ru-RU" smtClean="0"/>
              <a:t>‹#›</a:t>
            </a:fld>
            <a:endParaRPr lang="ru-RU"/>
          </a:p>
        </p:txBody>
      </p:sp>
    </p:spTree>
    <p:extLst>
      <p:ext uri="{BB962C8B-B14F-4D97-AF65-F5344CB8AC3E}">
        <p14:creationId xmlns:p14="http://schemas.microsoft.com/office/powerpoint/2010/main" val="274494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245814D-9FEC-427C-AA11-1665ACCA9996}" type="datetimeFigureOut">
              <a:rPr lang="ru-RU" smtClean="0"/>
              <a:t>16.06.2021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C7580E-834C-408B-9799-292C55154C66}" type="slidenum">
              <a:rPr lang="ru-RU" smtClean="0"/>
              <a:t>‹#›</a:t>
            </a:fld>
            <a:endParaRPr lang="ru-RU"/>
          </a:p>
        </p:txBody>
      </p:sp>
    </p:spTree>
    <p:extLst>
      <p:ext uri="{BB962C8B-B14F-4D97-AF65-F5344CB8AC3E}">
        <p14:creationId xmlns:p14="http://schemas.microsoft.com/office/powerpoint/2010/main" val="181647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245814D-9FEC-427C-AA11-1665ACCA9996}" type="datetimeFigureOut">
              <a:rPr lang="ru-RU" smtClean="0"/>
              <a:t>16.06.2021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0C7580E-834C-408B-9799-292C55154C66}" type="slidenum">
              <a:rPr lang="ru-RU" smtClean="0"/>
              <a:t>‹#›</a:t>
            </a:fld>
            <a:endParaRPr lang="ru-RU"/>
          </a:p>
        </p:txBody>
      </p:sp>
    </p:spTree>
    <p:extLst>
      <p:ext uri="{BB962C8B-B14F-4D97-AF65-F5344CB8AC3E}">
        <p14:creationId xmlns:p14="http://schemas.microsoft.com/office/powerpoint/2010/main" val="194112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45814D-9FEC-427C-AA11-1665ACCA9996}" type="datetimeFigureOut">
              <a:rPr lang="ru-RU" smtClean="0"/>
              <a:t>16.06.2021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C7580E-834C-408B-9799-292C55154C66}" type="slidenum">
              <a:rPr lang="ru-RU" smtClean="0"/>
              <a:t>‹#›</a:t>
            </a:fld>
            <a:endParaRPr lang="ru-RU"/>
          </a:p>
        </p:txBody>
      </p:sp>
    </p:spTree>
    <p:extLst>
      <p:ext uri="{BB962C8B-B14F-4D97-AF65-F5344CB8AC3E}">
        <p14:creationId xmlns:p14="http://schemas.microsoft.com/office/powerpoint/2010/main" val="299924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245814D-9FEC-427C-AA11-1665ACCA9996}" type="datetimeFigureOut">
              <a:rPr lang="ru-RU" smtClean="0"/>
              <a:t>16.06.2021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0C7580E-834C-408B-9799-292C55154C66}" type="slidenum">
              <a:rPr lang="ru-RU" smtClean="0"/>
              <a:t>‹#›</a:t>
            </a:fld>
            <a:endParaRPr lang="ru-RU"/>
          </a:p>
        </p:txBody>
      </p:sp>
    </p:spTree>
    <p:extLst>
      <p:ext uri="{BB962C8B-B14F-4D97-AF65-F5344CB8AC3E}">
        <p14:creationId xmlns:p14="http://schemas.microsoft.com/office/powerpoint/2010/main" val="56808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245814D-9FEC-427C-AA11-1665ACCA9996}" type="datetimeFigureOut">
              <a:rPr lang="ru-RU" smtClean="0"/>
              <a:t>16.06.2021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0C7580E-834C-408B-9799-292C55154C66}" type="slidenum">
              <a:rPr lang="ru-RU" smtClean="0"/>
              <a:t>‹#›</a:t>
            </a:fld>
            <a:endParaRPr lang="ru-RU"/>
          </a:p>
        </p:txBody>
      </p:sp>
    </p:spTree>
    <p:extLst>
      <p:ext uri="{BB962C8B-B14F-4D97-AF65-F5344CB8AC3E}">
        <p14:creationId xmlns:p14="http://schemas.microsoft.com/office/powerpoint/2010/main" val="21546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45814D-9FEC-427C-AA11-1665ACCA9996}" type="datetimeFigureOut">
              <a:rPr lang="ru-RU" smtClean="0"/>
              <a:t>16.06.2021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C7580E-834C-408B-9799-292C55154C66}" type="slidenum">
              <a:rPr lang="ru-RU" smtClean="0"/>
              <a:t>‹#›</a:t>
            </a:fld>
            <a:endParaRPr lang="ru-RU"/>
          </a:p>
        </p:txBody>
      </p:sp>
    </p:spTree>
    <p:extLst>
      <p:ext uri="{BB962C8B-B14F-4D97-AF65-F5344CB8AC3E}">
        <p14:creationId xmlns:p14="http://schemas.microsoft.com/office/powerpoint/2010/main" val="277868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45814D-9FEC-427C-AA11-1665ACCA9996}" type="datetimeFigureOut">
              <a:rPr lang="ru-RU" smtClean="0"/>
              <a:t>16.06.2021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C7580E-834C-408B-9799-292C55154C66}" type="slidenum">
              <a:rPr lang="ru-RU" smtClean="0"/>
              <a:t>‹#›</a:t>
            </a:fld>
            <a:endParaRPr lang="ru-RU"/>
          </a:p>
        </p:txBody>
      </p:sp>
    </p:spTree>
    <p:extLst>
      <p:ext uri="{BB962C8B-B14F-4D97-AF65-F5344CB8AC3E}">
        <p14:creationId xmlns:p14="http://schemas.microsoft.com/office/powerpoint/2010/main" val="25835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245814D-9FEC-427C-AA11-1665ACCA9996}" type="datetimeFigureOut">
              <a:rPr lang="ru-RU" smtClean="0"/>
              <a:t>16.06.2021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0C7580E-834C-408B-9799-292C55154C66}" type="slidenum">
              <a:rPr lang="ru-RU" smtClean="0"/>
              <a:t>‹#›</a:t>
            </a:fld>
            <a:endParaRPr lang="ru-RU"/>
          </a:p>
        </p:txBody>
      </p:sp>
    </p:spTree>
    <p:extLst>
      <p:ext uri="{BB962C8B-B14F-4D97-AF65-F5344CB8AC3E}">
        <p14:creationId xmlns:p14="http://schemas.microsoft.com/office/powerpoint/2010/main" val="401791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5814D-9FEC-427C-AA11-1665ACCA9996}" type="datetimeFigureOut">
              <a:rPr lang="ru-RU" smtClean="0"/>
              <a:t>16.06.2021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7580E-834C-408B-9799-292C55154C66}" type="slidenum">
              <a:rPr lang="ru-RU" smtClean="0"/>
              <a:t>‹#›</a:t>
            </a:fld>
            <a:endParaRPr lang="ru-RU"/>
          </a:p>
        </p:txBody>
      </p:sp>
    </p:spTree>
    <p:extLst>
      <p:ext uri="{BB962C8B-B14F-4D97-AF65-F5344CB8AC3E}">
        <p14:creationId xmlns:p14="http://schemas.microsoft.com/office/powerpoint/2010/main" val="1063786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khntusg.com.ua/skrinka-doviri/"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zakon.rada.gov.ua/laws/show/80731-10?find=1&amp;text=%D0%B1%D1%83%D0%BB%D1%96%D0%BD%D0%B3#w1_1"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mon.gov.ua/ua/tag/protidiya-bulingu" TargetMode="External"/><Relationship Id="rId5" Type="http://schemas.openxmlformats.org/officeDocument/2006/relationships/hyperlink" Target="https://www.unicef.org/ukraine/media/2886/file/Bulling_system.pdf" TargetMode="External"/><Relationship Id="rId4" Type="http://schemas.openxmlformats.org/officeDocument/2006/relationships/hyperlink" Target="https://www.stopbullying.com.ua/adults/abou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5229200"/>
            <a:ext cx="9144000" cy="1628800"/>
          </a:xfrm>
        </p:spPr>
        <p:txBody>
          <a:bodyPr>
            <a:normAutofit fontScale="92500"/>
          </a:bodyPr>
          <a:lstStyle/>
          <a:p>
            <a:r>
              <a:rPr lang="uk-UA" sz="4400" b="1" dirty="0">
                <a:solidFill>
                  <a:schemeClr val="bg1">
                    <a:lumMod val="50000"/>
                  </a:schemeClr>
                </a:solidFill>
                <a:effectLst>
                  <a:outerShdw blurRad="38100" dist="38100" dir="2700000" algn="tl">
                    <a:srgbClr val="000000">
                      <a:alpha val="43137"/>
                    </a:srgbClr>
                  </a:outerShdw>
                </a:effectLst>
                <a:latin typeface="Arial Black" panose="020B0A04020102020204" pitchFamily="34" charset="0"/>
              </a:rPr>
              <a:t>ЗАПОБІГАННЯ ТА ПРОТИДІЯ БУЛІНГУ (ЦЬКУВАННЮ)</a:t>
            </a:r>
            <a:endParaRPr lang="ru-RU" sz="4400" dirty="0">
              <a:solidFill>
                <a:schemeClr val="bg1">
                  <a:lumMod val="50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1026" name="Picture 2" descr="В школах Одессы пройдет месячник по противодействию буллингу и насилию  «Остановим буллинг вместе!» - Одеський ракур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2306" cy="515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297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79512" y="5661248"/>
            <a:ext cx="8784976" cy="804862"/>
          </a:xfrm>
        </p:spPr>
        <p:txBody>
          <a:bodyPr/>
          <a:lstStyle/>
          <a:p>
            <a:r>
              <a:rPr lang="uk-UA" dirty="0" smtClean="0">
                <a:solidFill>
                  <a:schemeClr val="bg1">
                    <a:lumMod val="50000"/>
                  </a:schemeClr>
                </a:solidFill>
                <a:latin typeface="Arial Black" panose="020B0A04020102020204" pitchFamily="34" charset="0"/>
              </a:rPr>
              <a:t>Заяви про випадки булінгу (цькування) можна подавати через Скриньку довіри, яка знаходиться на сайті університету: </a:t>
            </a:r>
            <a:r>
              <a:rPr lang="uk-UA" u="sng" dirty="0" smtClean="0">
                <a:solidFill>
                  <a:schemeClr val="bg1">
                    <a:lumMod val="50000"/>
                  </a:schemeClr>
                </a:solidFill>
                <a:latin typeface="Arial Black" panose="020B0A04020102020204" pitchFamily="34" charset="0"/>
                <a:hlinkClick r:id="rId2"/>
              </a:rPr>
              <a:t>https://khntusg.com.ua/skrinka-doviri/</a:t>
            </a:r>
            <a:endParaRPr lang="uk-UA" dirty="0">
              <a:solidFill>
                <a:schemeClr val="bg1">
                  <a:lumMod val="50000"/>
                </a:schemeClr>
              </a:solidFill>
              <a:latin typeface="Arial Black" panose="020B0A04020102020204" pitchFamily="34" charset="0"/>
            </a:endParaRPr>
          </a:p>
        </p:txBody>
      </p:sp>
      <p:pic>
        <p:nvPicPr>
          <p:cNvPr id="7170" name="Picture 2" descr="Профілактика булінгу у школах Чернігова » Управління освіти Чернігівської  міської ради - м. Чернігів"/>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510" r="6510"/>
          <a:stretch>
            <a:fillRect/>
          </a:stretch>
        </p:blipFill>
        <p:spPr bwMode="auto">
          <a:xfrm>
            <a:off x="971600" y="-2741"/>
            <a:ext cx="748883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87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687" y="14047"/>
            <a:ext cx="8496944" cy="6647974"/>
          </a:xfrm>
          <a:prstGeom prst="rect">
            <a:avLst/>
          </a:prstGeom>
        </p:spPr>
        <p:txBody>
          <a:bodyPr wrap="square">
            <a:spAutoFit/>
          </a:bodyPr>
          <a:lstStyle/>
          <a:p>
            <a:pPr algn="ctr"/>
            <a:r>
              <a:rPr lang="uk-UA" sz="2800" b="1" dirty="0">
                <a:solidFill>
                  <a:schemeClr val="bg1">
                    <a:lumMod val="50000"/>
                  </a:schemeClr>
                </a:solidFill>
                <a:effectLst>
                  <a:outerShdw blurRad="38100" dist="38100" dir="2700000" algn="tl">
                    <a:srgbClr val="000000">
                      <a:alpha val="43137"/>
                    </a:srgbClr>
                  </a:outerShdw>
                </a:effectLst>
                <a:latin typeface="Arial Black" panose="020B0A04020102020204" pitchFamily="34" charset="0"/>
              </a:rPr>
              <a:t>Завдання «ПРОГРАМИ ЗАПОБІГАННЯ ТА ПРОТИДІЯ БУЛІНГУ (ЦЬКУВАННЮ) В ХНТУСГ»:</a:t>
            </a:r>
            <a:endParaRPr lang="ru-RU" sz="2800" dirty="0">
              <a:solidFill>
                <a:schemeClr val="bg1">
                  <a:lumMod val="50000"/>
                </a:schemeClr>
              </a:solidFill>
              <a:effectLst>
                <a:outerShdw blurRad="38100" dist="38100" dir="2700000" algn="tl">
                  <a:srgbClr val="000000">
                    <a:alpha val="43137"/>
                  </a:srgbClr>
                </a:outerShdw>
              </a:effectLst>
              <a:latin typeface="Arial Black" panose="020B0A04020102020204" pitchFamily="34" charset="0"/>
            </a:endParaRPr>
          </a:p>
          <a:p>
            <a:pPr lvl="0"/>
            <a:endParaRPr lang="uk-UA" dirty="0" smtClean="0">
              <a:latin typeface="Arial Black" panose="020B0A04020102020204" pitchFamily="34" charset="0"/>
            </a:endParaRPr>
          </a:p>
          <a:p>
            <a:pPr marL="285750" lvl="0" indent="-285750">
              <a:buFont typeface="Wingdings" panose="05000000000000000000" pitchFamily="2" charset="2"/>
              <a:buChar char="q"/>
            </a:pPr>
            <a:r>
              <a:rPr lang="uk-UA" dirty="0" smtClean="0">
                <a:latin typeface="Arial Black" panose="020B0A04020102020204" pitchFamily="34" charset="0"/>
              </a:rPr>
              <a:t>Визначити </a:t>
            </a:r>
            <a:r>
              <a:rPr lang="uk-UA" dirty="0">
                <a:latin typeface="Arial Black" panose="020B0A04020102020204" pitchFamily="34" charset="0"/>
              </a:rPr>
              <a:t>поняття «булінгу» та його види.</a:t>
            </a:r>
            <a:endParaRPr lang="ru-RU" dirty="0">
              <a:latin typeface="Arial Black" panose="020B0A04020102020204" pitchFamily="34" charset="0"/>
            </a:endParaRPr>
          </a:p>
          <a:p>
            <a:pPr marL="285750" lvl="0" indent="-285750">
              <a:buFont typeface="Wingdings" panose="05000000000000000000" pitchFamily="2" charset="2"/>
              <a:buChar char="q"/>
            </a:pPr>
            <a:r>
              <a:rPr lang="uk-UA" dirty="0">
                <a:latin typeface="Arial Black" panose="020B0A04020102020204" pitchFamily="34" charset="0"/>
              </a:rPr>
              <a:t>Скласти доступний алгоритм реагування та протидії булінгу.</a:t>
            </a:r>
            <a:endParaRPr lang="ru-RU" dirty="0">
              <a:latin typeface="Arial Black" panose="020B0A04020102020204" pitchFamily="34" charset="0"/>
            </a:endParaRPr>
          </a:p>
          <a:p>
            <a:pPr marL="285750" lvl="0" indent="-285750">
              <a:buFont typeface="Wingdings" panose="05000000000000000000" pitchFamily="2" charset="2"/>
              <a:buChar char="q"/>
            </a:pPr>
            <a:r>
              <a:rPr lang="uk-UA" dirty="0">
                <a:latin typeface="Arial Black" panose="020B0A04020102020204" pitchFamily="34" charset="0"/>
              </a:rPr>
              <a:t>Створити безпечне освітнє середовище.</a:t>
            </a:r>
            <a:endParaRPr lang="ru-RU" dirty="0">
              <a:latin typeface="Arial Black" panose="020B0A04020102020204" pitchFamily="34" charset="0"/>
            </a:endParaRPr>
          </a:p>
          <a:p>
            <a:pPr marL="285750" lvl="0" indent="-285750">
              <a:buFont typeface="Wingdings" panose="05000000000000000000" pitchFamily="2" charset="2"/>
              <a:buChar char="q"/>
            </a:pPr>
            <a:r>
              <a:rPr lang="uk-UA" dirty="0">
                <a:latin typeface="Arial Black" panose="020B0A04020102020204" pitchFamily="34" charset="0"/>
              </a:rPr>
              <a:t>Визначення стану, причин і передумов поширення булінгу (цькування).</a:t>
            </a:r>
            <a:endParaRPr lang="ru-RU" dirty="0">
              <a:latin typeface="Arial Black" panose="020B0A04020102020204" pitchFamily="34" charset="0"/>
            </a:endParaRPr>
          </a:p>
          <a:p>
            <a:pPr marL="285750" lvl="0" indent="-285750">
              <a:buFont typeface="Wingdings" panose="05000000000000000000" pitchFamily="2" charset="2"/>
              <a:buChar char="q"/>
            </a:pPr>
            <a:r>
              <a:rPr lang="uk-UA" dirty="0">
                <a:latin typeface="Arial Black" panose="020B0A04020102020204" pitchFamily="34" charset="0"/>
              </a:rPr>
              <a:t>Підвищення рівня поінформованості учасників освітнього процесу про форми, прояви, причини та наслідки булінгу (цькування).</a:t>
            </a:r>
            <a:endParaRPr lang="ru-RU" dirty="0">
              <a:latin typeface="Arial Black" panose="020B0A04020102020204" pitchFamily="34" charset="0"/>
            </a:endParaRPr>
          </a:p>
          <a:p>
            <a:pPr marL="285750" lvl="0" indent="-285750">
              <a:buFont typeface="Wingdings" panose="05000000000000000000" pitchFamily="2" charset="2"/>
              <a:buChar char="q"/>
            </a:pPr>
            <a:r>
              <a:rPr lang="uk-UA" dirty="0">
                <a:latin typeface="Arial Black" panose="020B0A04020102020204" pitchFamily="34" charset="0"/>
              </a:rPr>
              <a:t>Формування в учасників освітнього процесу нетерпимого ставлення до насильницьких моделей поведінки, усвідомлення булінгу (цькування) як порушення прав людини; заохочення всіх учасників освітнього процесу до активного сприяння запобіганню булінгу (цькуванню). </a:t>
            </a:r>
            <a:endParaRPr lang="ru-RU" dirty="0">
              <a:latin typeface="Arial Black" panose="020B0A04020102020204" pitchFamily="34" charset="0"/>
            </a:endParaRPr>
          </a:p>
          <a:p>
            <a:pPr marL="285750" lvl="0" indent="-285750">
              <a:buFont typeface="Wingdings" panose="05000000000000000000" pitchFamily="2" charset="2"/>
              <a:buChar char="q"/>
            </a:pPr>
            <a:r>
              <a:rPr lang="uk-UA" dirty="0">
                <a:latin typeface="Arial Black" panose="020B0A04020102020204" pitchFamily="34" charset="0"/>
              </a:rPr>
              <a:t>Сформулювати конкретні рекомендації здобувачам вищої освіти, науково-педагогічним працівникам, керівництву університету та навчально-науковим інститутам, кураторам академічних груп щодо діяльності, спрямованої на запобігання та протидій булінгу (цькуванню) в ХНТУСГ</a:t>
            </a:r>
            <a:r>
              <a:rPr lang="uk-UA" b="1" dirty="0">
                <a:latin typeface="Arial Black" panose="020B0A04020102020204" pitchFamily="34" charset="0"/>
              </a:rPr>
              <a:t>.</a:t>
            </a:r>
            <a:endParaRPr lang="ru-RU" dirty="0">
              <a:latin typeface="Arial Black" panose="020B0A04020102020204" pitchFamily="34" charset="0"/>
            </a:endParaRPr>
          </a:p>
        </p:txBody>
      </p:sp>
    </p:spTree>
    <p:extLst>
      <p:ext uri="{BB962C8B-B14F-4D97-AF65-F5344CB8AC3E}">
        <p14:creationId xmlns:p14="http://schemas.microsoft.com/office/powerpoint/2010/main" val="159532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Секс-скандал: в запорожской гимназии ученику пришлось доказывать, что он не  гей | ГВОЗДИ"/>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2399" y="2081073"/>
            <a:ext cx="2592288" cy="259228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88640"/>
            <a:ext cx="6768752" cy="6463308"/>
          </a:xfrm>
          <a:prstGeom prst="rect">
            <a:avLst/>
          </a:prstGeom>
        </p:spPr>
        <p:txBody>
          <a:bodyPr wrap="square">
            <a:spAutoFit/>
          </a:bodyPr>
          <a:lstStyle/>
          <a:p>
            <a:pPr algn="just" fontAlgn="base"/>
            <a:r>
              <a:rPr lang="uk-UA" dirty="0" smtClean="0">
                <a:latin typeface="Arial Black" panose="020B0A04020102020204" pitchFamily="34" charset="0"/>
                <a:hlinkClick r:id="rId3"/>
              </a:rPr>
              <a:t>Булінг</a:t>
            </a:r>
            <a:r>
              <a:rPr lang="uk-UA" dirty="0" smtClean="0">
                <a:latin typeface="Arial Black" panose="020B0A04020102020204" pitchFamily="34" charset="0"/>
              </a:rPr>
              <a:t> (цькування) – дії учасників освітнього процесу, які полягають у психологічному, фізичному, економічному чи сексуальному насильстві. Такі дії вчиняються стосовно дитини чи дитиною стосовно інших учасників освітнього процесу, внаслідок чого може бути заподіяна шкода психічному чи фізичному здоров’ю потерпілого. Булінг може здійснюватись також із застосуванням засобів електронних комунікацій. </a:t>
            </a:r>
          </a:p>
          <a:p>
            <a:pPr fontAlgn="base"/>
            <a:endParaRPr lang="uk-UA" dirty="0" smtClean="0">
              <a:latin typeface="Arial Black" panose="020B0A04020102020204" pitchFamily="34" charset="0"/>
            </a:endParaRPr>
          </a:p>
          <a:p>
            <a:pPr algn="just" fontAlgn="base"/>
            <a:r>
              <a:rPr lang="uk-UA" dirty="0" smtClean="0">
                <a:latin typeface="Arial Black" panose="020B0A04020102020204" pitchFamily="34" charset="0"/>
              </a:rPr>
              <a:t>ЮНІСЕФ </a:t>
            </a:r>
            <a:r>
              <a:rPr lang="uk-UA" dirty="0" smtClean="0">
                <a:latin typeface="Arial Black" panose="020B0A04020102020204" pitchFamily="34" charset="0"/>
                <a:hlinkClick r:id="rId4"/>
              </a:rPr>
              <a:t>визначає</a:t>
            </a:r>
            <a:r>
              <a:rPr lang="uk-UA" dirty="0" smtClean="0">
                <a:latin typeface="Arial Black" panose="020B0A04020102020204" pitchFamily="34" charset="0"/>
              </a:rPr>
              <a:t> булінг (від анг. to bull – переслідувати) як небажану агресивну поведінку дітей шкільного віку, яка призводить до цькування дитини іншою дитиною чи групою дітей з метою приниження, залякування та демонстрації сили.</a:t>
            </a:r>
          </a:p>
          <a:p>
            <a:pPr algn="just" fontAlgn="base"/>
            <a:endParaRPr lang="uk-UA" dirty="0" smtClean="0">
              <a:latin typeface="Arial Black" panose="020B0A04020102020204" pitchFamily="34" charset="0"/>
            </a:endParaRPr>
          </a:p>
          <a:p>
            <a:pPr algn="just" fontAlgn="base"/>
            <a:r>
              <a:rPr lang="uk-UA" dirty="0" smtClean="0">
                <a:latin typeface="Arial Black" panose="020B0A04020102020204" pitchFamily="34" charset="0"/>
              </a:rPr>
              <a:t>З прикладами уроків з протидії булінгу в закладах освіти та відповідним системним підходом можна ознайомитись </a:t>
            </a:r>
            <a:r>
              <a:rPr lang="uk-UA" dirty="0" smtClean="0">
                <a:latin typeface="Arial Black" panose="020B0A04020102020204" pitchFamily="34" charset="0"/>
                <a:hlinkClick r:id="rId5"/>
              </a:rPr>
              <a:t>за посиланням</a:t>
            </a:r>
            <a:r>
              <a:rPr lang="uk-UA" dirty="0" smtClean="0">
                <a:latin typeface="Arial Black" panose="020B0A04020102020204" pitchFamily="34" charset="0"/>
              </a:rPr>
              <a:t>.</a:t>
            </a:r>
          </a:p>
          <a:p>
            <a:pPr algn="just" fontAlgn="base"/>
            <a:endParaRPr lang="uk-UA" dirty="0">
              <a:latin typeface="Arial Black" panose="020B0A04020102020204" pitchFamily="34" charset="0"/>
            </a:endParaRPr>
          </a:p>
          <a:p>
            <a:pPr algn="just" fontAlgn="base"/>
            <a:r>
              <a:rPr lang="uk-UA" dirty="0" smtClean="0">
                <a:latin typeface="Arial Black" panose="020B0A04020102020204" pitchFamily="34" charset="0"/>
              </a:rPr>
              <a:t>Взято з: </a:t>
            </a:r>
            <a:r>
              <a:rPr lang="fr-FR" dirty="0" smtClean="0">
                <a:latin typeface="Arial Black" panose="020B0A04020102020204" pitchFamily="34" charset="0"/>
                <a:hlinkClick r:id="rId6"/>
              </a:rPr>
              <a:t>https://mon.gov.ua/ua/tag/protidiya-bulingu</a:t>
            </a:r>
            <a:endParaRPr lang="ru-RU" dirty="0" smtClean="0">
              <a:latin typeface="Arial Black" panose="020B0A04020102020204" pitchFamily="34" charset="0"/>
            </a:endParaRPr>
          </a:p>
          <a:p>
            <a:pPr algn="just" fontAlgn="base"/>
            <a:endParaRPr lang="uk-UA" dirty="0">
              <a:latin typeface="Arial Black" panose="020B0A04020102020204" pitchFamily="34" charset="0"/>
            </a:endParaRPr>
          </a:p>
        </p:txBody>
      </p:sp>
    </p:spTree>
    <p:extLst>
      <p:ext uri="{BB962C8B-B14F-4D97-AF65-F5344CB8AC3E}">
        <p14:creationId xmlns:p14="http://schemas.microsoft.com/office/powerpoint/2010/main" val="79249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5355312"/>
          </a:xfrm>
          <a:prstGeom prst="rect">
            <a:avLst/>
          </a:prstGeom>
        </p:spPr>
        <p:txBody>
          <a:bodyPr wrap="square">
            <a:spAutoFit/>
          </a:bodyPr>
          <a:lstStyle/>
          <a:p>
            <a:pPr algn="ctr"/>
            <a:r>
              <a:rPr lang="uk-UA" b="1" dirty="0">
                <a:solidFill>
                  <a:schemeClr val="bg1">
                    <a:lumMod val="50000"/>
                  </a:schemeClr>
                </a:solidFill>
                <a:effectLst>
                  <a:outerShdw blurRad="38100" dist="38100" dir="2700000" algn="tl">
                    <a:srgbClr val="000000">
                      <a:alpha val="43137"/>
                    </a:srgbClr>
                  </a:outerShdw>
                </a:effectLst>
                <a:latin typeface="Arial Black" panose="020B0A04020102020204" pitchFamily="34" charset="0"/>
              </a:rPr>
              <a:t>ВІДПОВІДАЛЬНІСТЬ ОСІБ ПРИЧЕТНИХ ДО БУЛІНГУ (ЦЬКУВАННЯ</a:t>
            </a:r>
            <a:r>
              <a:rPr lang="uk-UA" b="1" dirty="0" smtClean="0">
                <a:solidFill>
                  <a:schemeClr val="bg1">
                    <a:lumMod val="50000"/>
                  </a:schemeClr>
                </a:solidFill>
                <a:effectLst>
                  <a:outerShdw blurRad="38100" dist="38100" dir="2700000" algn="tl">
                    <a:srgbClr val="000000">
                      <a:alpha val="43137"/>
                    </a:srgbClr>
                  </a:outerShdw>
                </a:effectLst>
                <a:latin typeface="Arial Black" panose="020B0A04020102020204" pitchFamily="34" charset="0"/>
              </a:rPr>
              <a:t>)</a:t>
            </a:r>
          </a:p>
          <a:p>
            <a:pPr algn="ctr"/>
            <a:endParaRPr lang="ru-RU" dirty="0">
              <a:solidFill>
                <a:schemeClr val="bg1">
                  <a:lumMod val="50000"/>
                </a:schemeClr>
              </a:solidFill>
              <a:effectLst>
                <a:outerShdw blurRad="38100" dist="38100" dir="2700000" algn="tl">
                  <a:srgbClr val="000000">
                    <a:alpha val="43137"/>
                  </a:srgbClr>
                </a:outerShdw>
              </a:effectLst>
              <a:latin typeface="Arial Black" panose="020B0A04020102020204" pitchFamily="34" charset="0"/>
            </a:endParaRPr>
          </a:p>
          <a:p>
            <a:r>
              <a:rPr lang="uk-UA" dirty="0">
                <a:latin typeface="Arial Black" panose="020B0A04020102020204" pitchFamily="34" charset="0"/>
              </a:rPr>
              <a:t>Відповідальність за булінг (цькування) встановлена статтею 173 п.4 Кодексу України про адміністративні правопорушення такого змісту</a:t>
            </a:r>
            <a:r>
              <a:rPr lang="uk-UA" dirty="0" smtClean="0">
                <a:latin typeface="Arial Black" panose="020B0A04020102020204" pitchFamily="34" charset="0"/>
              </a:rPr>
              <a:t>:</a:t>
            </a:r>
          </a:p>
          <a:p>
            <a:endParaRPr lang="ru-RU" dirty="0">
              <a:latin typeface="Arial Black" panose="020B0A04020102020204" pitchFamily="34" charset="0"/>
            </a:endParaRPr>
          </a:p>
          <a:p>
            <a:pPr algn="ctr"/>
            <a:r>
              <a:rPr lang="uk-UA" b="1" i="1" dirty="0">
                <a:solidFill>
                  <a:schemeClr val="bg1">
                    <a:lumMod val="50000"/>
                  </a:schemeClr>
                </a:solidFill>
                <a:effectLst>
                  <a:outerShdw blurRad="38100" dist="38100" dir="2700000" algn="tl">
                    <a:srgbClr val="000000">
                      <a:alpha val="43137"/>
                    </a:srgbClr>
                  </a:outerShdw>
                </a:effectLst>
                <a:latin typeface="Arial Black" panose="020B0A04020102020204" pitchFamily="34" charset="0"/>
              </a:rPr>
              <a:t>«Стаття 173 п.4» . Булінг (цькування) учасника освітнього процесу</a:t>
            </a:r>
            <a:r>
              <a:rPr lang="uk-UA" b="1" i="1" dirty="0" smtClean="0">
                <a:solidFill>
                  <a:schemeClr val="bg1">
                    <a:lumMod val="50000"/>
                  </a:schemeClr>
                </a:solidFill>
                <a:effectLst>
                  <a:outerShdw blurRad="38100" dist="38100" dir="2700000" algn="tl">
                    <a:srgbClr val="000000">
                      <a:alpha val="43137"/>
                    </a:srgbClr>
                  </a:outerShdw>
                </a:effectLst>
                <a:latin typeface="Arial Black" panose="020B0A04020102020204" pitchFamily="34" charset="0"/>
              </a:rPr>
              <a:t>.</a:t>
            </a:r>
          </a:p>
          <a:p>
            <a:pPr algn="ctr"/>
            <a:endParaRPr lang="ru-RU" b="1" dirty="0">
              <a:solidFill>
                <a:schemeClr val="bg1">
                  <a:lumMod val="50000"/>
                </a:schemeClr>
              </a:solidFill>
              <a:effectLst>
                <a:outerShdw blurRad="38100" dist="38100" dir="2700000" algn="tl">
                  <a:srgbClr val="000000">
                    <a:alpha val="43137"/>
                  </a:srgbClr>
                </a:outerShdw>
              </a:effectLst>
              <a:latin typeface="Arial Black" panose="020B0A04020102020204" pitchFamily="34" charset="0"/>
            </a:endParaRPr>
          </a:p>
          <a:p>
            <a:r>
              <a:rPr lang="uk-UA" dirty="0">
                <a:latin typeface="Arial Black" panose="020B0A04020102020204" pitchFamily="34" charset="0"/>
              </a:rPr>
              <a:t>Булінг (цькування), тобто діяння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 - тягне за собою накладення штрафу від п’ятдесяти до ста неоподатковуваних мінімумів доходів громадян або громадські роботи на строк від двадцяти до сорока годин</a:t>
            </a:r>
            <a:r>
              <a:rPr lang="uk-UA" dirty="0" smtClean="0">
                <a:latin typeface="Arial Black" panose="020B0A04020102020204" pitchFamily="34" charset="0"/>
              </a:rPr>
              <a:t>.</a:t>
            </a:r>
            <a:endParaRPr lang="ru-RU" dirty="0">
              <a:latin typeface="Arial Black" panose="020B0A04020102020204" pitchFamily="34" charset="0"/>
            </a:endParaRPr>
          </a:p>
        </p:txBody>
      </p:sp>
    </p:spTree>
    <p:extLst>
      <p:ext uri="{BB962C8B-B14F-4D97-AF65-F5344CB8AC3E}">
        <p14:creationId xmlns:p14="http://schemas.microsoft.com/office/powerpoint/2010/main" val="3377882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7752" y="188640"/>
            <a:ext cx="8496944" cy="5816977"/>
          </a:xfrm>
          <a:prstGeom prst="rect">
            <a:avLst/>
          </a:prstGeom>
        </p:spPr>
        <p:txBody>
          <a:bodyPr wrap="square">
            <a:spAutoFit/>
          </a:bodyPr>
          <a:lstStyle/>
          <a:p>
            <a:pPr algn="ctr"/>
            <a:r>
              <a:rPr lang="uk-UA" b="1" dirty="0" smtClean="0">
                <a:solidFill>
                  <a:schemeClr val="bg1">
                    <a:lumMod val="50000"/>
                  </a:schemeClr>
                </a:solidFill>
                <a:effectLst>
                  <a:outerShdw blurRad="38100" dist="38100" dir="2700000" algn="tl">
                    <a:srgbClr val="000000">
                      <a:alpha val="43137"/>
                    </a:srgbClr>
                  </a:outerShdw>
                </a:effectLst>
              </a:rPr>
              <a:t>ВІДПОВІДАЛЬНІСТЬ ОСІБ ПРИЧЕТНИХ ДО БУЛІНГУ (ЦЬКУВАННЯ)</a:t>
            </a:r>
          </a:p>
          <a:p>
            <a:pPr algn="ctr"/>
            <a:endParaRPr lang="ru-RU" dirty="0" smtClean="0">
              <a:solidFill>
                <a:schemeClr val="bg1">
                  <a:lumMod val="50000"/>
                </a:schemeClr>
              </a:solidFill>
              <a:effectLst>
                <a:outerShdw blurRad="38100" dist="38100" dir="2700000" algn="tl">
                  <a:srgbClr val="000000">
                    <a:alpha val="43137"/>
                  </a:srgbClr>
                </a:outerShdw>
              </a:effectLst>
            </a:endParaRPr>
          </a:p>
          <a:p>
            <a:r>
              <a:rPr lang="uk-UA" sz="1600" dirty="0" smtClean="0">
                <a:latin typeface="Arial Black" panose="020B0A04020102020204" pitchFamily="34" charset="0"/>
              </a:rPr>
              <a:t>Діяння, передбачене частиною першою цієї статті:</a:t>
            </a:r>
            <a:endParaRPr lang="ru-RU" sz="1600" dirty="0" smtClean="0">
              <a:latin typeface="Arial Black" panose="020B0A04020102020204" pitchFamily="34" charset="0"/>
            </a:endParaRPr>
          </a:p>
          <a:p>
            <a:pPr marL="285750" lvl="0" indent="-285750">
              <a:buFont typeface="Wingdings" panose="05000000000000000000" pitchFamily="2" charset="2"/>
              <a:buChar char="Ø"/>
            </a:pPr>
            <a:r>
              <a:rPr lang="uk-UA" sz="1600" dirty="0" smtClean="0">
                <a:latin typeface="Arial Black" panose="020B0A04020102020204" pitchFamily="34" charset="0"/>
              </a:rPr>
              <a:t>Вчинене групою осіб або повторно протягом року після накладення адміністративного стягнення, тягне за собою накладення штрафу від ста до двохсот неоподатковуваних мінімумів доходів громадян або громадські роботи на строк від сорока до шістдесяти годин. </a:t>
            </a:r>
          </a:p>
          <a:p>
            <a:pPr marL="285750" lvl="0" indent="-285750">
              <a:buFont typeface="Wingdings" panose="05000000000000000000" pitchFamily="2" charset="2"/>
              <a:buChar char="Ø"/>
            </a:pPr>
            <a:r>
              <a:rPr lang="uk-UA" sz="1600" dirty="0" smtClean="0">
                <a:latin typeface="Arial Black" panose="020B0A04020102020204" pitchFamily="34" charset="0"/>
              </a:rPr>
              <a:t>Вчинене малолітніми або неповнолітніми особами віком від чотирнадцяти до шістнадцяти років, тягне за собою накладення штрафу на батьків або осіб, які їх замінюють, від п’ятдесяти до ста неоподатковуваних мінімумів доходів громадян або громадські роботи на строк від двадцяти до сорока годин. </a:t>
            </a:r>
          </a:p>
          <a:p>
            <a:pPr marL="285750" lvl="0" indent="-285750">
              <a:buFont typeface="Wingdings" panose="05000000000000000000" pitchFamily="2" charset="2"/>
              <a:buChar char="Ø"/>
            </a:pPr>
            <a:r>
              <a:rPr lang="uk-UA" sz="1600" dirty="0" smtClean="0">
                <a:latin typeface="Arial Black" panose="020B0A04020102020204" pitchFamily="34" charset="0"/>
              </a:rPr>
              <a:t>Вчинене малолітньою або неповнолітньою особою віком від чотирнадцяти до шістнадцяти років, тягне за собою накладення штрафу на батьків або осіб, які їх замінюють, від ста до двохсот неоподатковуваних мінімумів доходів громадян або громадські роботи на строк від сорока до шістдесяти годин.</a:t>
            </a:r>
          </a:p>
          <a:p>
            <a:pPr marL="285750" lvl="0" indent="-285750">
              <a:buFont typeface="Wingdings" panose="05000000000000000000" pitchFamily="2" charset="2"/>
              <a:buChar char="Ø"/>
            </a:pPr>
            <a:r>
              <a:rPr lang="uk-UA" sz="1600" dirty="0" smtClean="0">
                <a:latin typeface="Arial Black" panose="020B0A04020102020204" pitchFamily="34" charset="0"/>
              </a:rPr>
              <a:t>Неповідомлення керівництвом закладу вищої освіти уповноваженим підрозділам органів Національної поліції України про випадки булінгу (цькування) учасника освітнього процесу – тягне за собою накладення штрафу від п’ятдесяти до ста неоподатковуваних мінімумів доходів громадян або виправні роботи на строк до одного місяця з відрахуванням до двадцяти процентів заробітку.</a:t>
            </a:r>
            <a:endParaRPr lang="ru-RU" sz="1600" dirty="0">
              <a:latin typeface="Arial Black" panose="020B0A04020102020204" pitchFamily="34" charset="0"/>
            </a:endParaRPr>
          </a:p>
        </p:txBody>
      </p:sp>
    </p:spTree>
    <p:extLst>
      <p:ext uri="{BB962C8B-B14F-4D97-AF65-F5344CB8AC3E}">
        <p14:creationId xmlns:p14="http://schemas.microsoft.com/office/powerpoint/2010/main" val="573795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Булінг, або шкільне цькування: налякати поліцією не вдасться, що ж робит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77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Во многом это моя вина»: как мама спасала сына от травли в школ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 y="836712"/>
            <a:ext cx="9144000" cy="514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27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Профілактика булінгу в учнівському середовищі | ЗОШ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424936" cy="498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Профілактика булінгу - Селидівська ЗОШ I-III ступенів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8639"/>
            <a:ext cx="5513898" cy="635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4262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481</Words>
  <Application>Microsoft Office PowerPoint</Application>
  <PresentationFormat>Экран (4:3)</PresentationFormat>
  <Paragraphs>32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cp:revision>
  <dcterms:created xsi:type="dcterms:W3CDTF">2021-06-16T07:13:34Z</dcterms:created>
  <dcterms:modified xsi:type="dcterms:W3CDTF">2021-06-16T07:37:35Z</dcterms:modified>
</cp:coreProperties>
</file>