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22"/>
  </p:notesMasterIdLst>
  <p:sldIdLst>
    <p:sldId id="296" r:id="rId2"/>
    <p:sldId id="259" r:id="rId3"/>
    <p:sldId id="313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2" r:id="rId17"/>
    <p:sldId id="293" r:id="rId18"/>
    <p:sldId id="310" r:id="rId19"/>
    <p:sldId id="311" r:id="rId20"/>
    <p:sldId id="31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5D4"/>
    <a:srgbClr val="F0F3AB"/>
    <a:srgbClr val="4D671B"/>
    <a:srgbClr val="C5CEB5"/>
    <a:srgbClr val="297D53"/>
    <a:srgbClr val="F2F1E7"/>
    <a:srgbClr val="92D050"/>
    <a:srgbClr val="70CFFC"/>
    <a:srgbClr val="E3F7FF"/>
    <a:srgbClr val="FD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18" autoAdjust="0"/>
  </p:normalViewPr>
  <p:slideViewPr>
    <p:cSldViewPr snapToGrid="0">
      <p:cViewPr varScale="1">
        <p:scale>
          <a:sx n="49" d="100"/>
          <a:sy n="49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D24F2-A6B0-4FA9-B324-9297DEA5A34E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F377-7C92-44DC-8EF9-5BBF388F09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9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7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1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5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3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095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06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0" i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7F377-7C92-44DC-8EF9-5BBF388F09D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3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5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4890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6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942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240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3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1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B4262-BF35-4DEB-A543-16E4F1A631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23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8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8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3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9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8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99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7A28F-D406-44A7-8931-567A17715AC3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10234F5-8D2E-48C8-A924-FEE75798E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0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24200" y="157314"/>
            <a:ext cx="8133736" cy="13076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5000"/>
              </a:lnSpc>
            </a:pPr>
            <a:r>
              <a:rPr lang="uk-UA" altLang="ru-RU" sz="3200" b="1" dirty="0">
                <a:solidFill>
                  <a:srgbClr val="008000"/>
                </a:solidFill>
              </a:rPr>
              <a:t>Харківський національний технічний університет сільського господарства </a:t>
            </a:r>
            <a:br>
              <a:rPr lang="uk-UA" altLang="ru-RU" sz="3200" b="1" dirty="0">
                <a:solidFill>
                  <a:srgbClr val="008000"/>
                </a:solidFill>
              </a:rPr>
            </a:br>
            <a:r>
              <a:rPr lang="uk-UA" altLang="ru-RU" sz="3200" b="1" dirty="0">
                <a:solidFill>
                  <a:srgbClr val="008000"/>
                </a:solidFill>
              </a:rPr>
              <a:t>імені Петра Василенка</a:t>
            </a:r>
            <a:endParaRPr lang="ru-RU" altLang="ru-RU" sz="3200" b="1" dirty="0">
              <a:solidFill>
                <a:srgbClr val="008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34036" y="1916114"/>
            <a:ext cx="9757963" cy="27110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altLang="ru-RU" sz="4400" b="1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 результати </a:t>
            </a:r>
            <a:br>
              <a:rPr lang="uk-UA" altLang="ru-RU" sz="4400" b="1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altLang="ru-RU" sz="4400" b="1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науково-дослідної роботи університету за 2020 р.,</a:t>
            </a:r>
          </a:p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altLang="ru-RU" sz="4400" b="1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uk-UA" altLang="ru-RU" sz="3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аналіз, оцінка ризиків </a:t>
            </a:r>
            <a:br>
              <a:rPr lang="uk-UA" altLang="ru-RU" sz="3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altLang="ru-RU" sz="3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та задачі на 2021 </a:t>
            </a:r>
            <a:r>
              <a:rPr lang="ru-RU" altLang="ru-RU" sz="3800" b="1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р.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832168" y="5369126"/>
            <a:ext cx="5425768" cy="51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uk-UA" altLang="ru-RU" sz="2400" b="1" dirty="0"/>
              <a:t>Доповідач: </a:t>
            </a:r>
            <a:r>
              <a:rPr lang="uk-UA" altLang="ru-RU" sz="2400" b="1" dirty="0" err="1"/>
              <a:t>В.І</a:t>
            </a:r>
            <a:r>
              <a:rPr lang="uk-UA" altLang="ru-RU" sz="2400" b="1" dirty="0"/>
              <a:t>. Мельник</a:t>
            </a:r>
            <a:endParaRPr lang="ru-RU" altLang="ru-RU" sz="2400" b="1" dirty="0"/>
          </a:p>
        </p:txBody>
      </p:sp>
      <p:pic>
        <p:nvPicPr>
          <p:cNvPr id="11" name="Picture 11" descr="Ge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4036" cy="277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58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688651-A79C-425D-85D6-74361CCD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0" y="0"/>
            <a:ext cx="115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55C0C-A802-4579-8FD7-C443BECB1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21" y="0"/>
            <a:ext cx="10897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227610-3CEC-4E6D-938D-C66274DB7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12" y="36282"/>
            <a:ext cx="11473666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5BC175-BF1D-496F-B599-9E8D23FA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87" y="0"/>
            <a:ext cx="10729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1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7DD9AC-C70C-4A8F-BEBC-FFA86F79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66" y="17992"/>
            <a:ext cx="11278578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F740DC-3C44-4DD2-A06A-74CE0D1B9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44" y="17695"/>
            <a:ext cx="10620152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5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7D120-A653-4ED2-A575-F01225B6A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6" b="16962"/>
          <a:stretch/>
        </p:blipFill>
        <p:spPr>
          <a:xfrm>
            <a:off x="2918749" y="4033778"/>
            <a:ext cx="4060132" cy="2725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10F0D9-5FA4-4BF5-9168-7CA9CAD00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1" r="8249" b="17890"/>
          <a:stretch/>
        </p:blipFill>
        <p:spPr>
          <a:xfrm>
            <a:off x="7089493" y="4027991"/>
            <a:ext cx="5050323" cy="2725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462082-4623-4C5E-A948-7BC667431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20639"/>
          <a:stretch/>
        </p:blipFill>
        <p:spPr>
          <a:xfrm>
            <a:off x="5102508" y="52087"/>
            <a:ext cx="7040499" cy="3865944"/>
          </a:xfrm>
          <a:prstGeom prst="rect">
            <a:avLst/>
          </a:prstGeom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787EF911-5FE0-42CB-93AF-38624527B6D7}"/>
              </a:ext>
            </a:extLst>
          </p:cNvPr>
          <p:cNvSpPr txBox="1">
            <a:spLocks/>
          </p:cNvSpPr>
          <p:nvPr/>
        </p:nvSpPr>
        <p:spPr>
          <a:xfrm>
            <a:off x="297278" y="166205"/>
            <a:ext cx="4691411" cy="272583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75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Проект: </a:t>
            </a:r>
          </a:p>
          <a:p>
            <a:pPr algn="l">
              <a:lnSpc>
                <a:spcPct val="75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Підвищеня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75000"/>
              </a:lnSpc>
            </a:pP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родючості </a:t>
            </a:r>
          </a:p>
          <a:p>
            <a:pPr algn="l">
              <a:lnSpc>
                <a:spcPct val="75000"/>
              </a:lnSpc>
            </a:pP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грунтів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774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DC54B-8D01-44F9-A914-59DBEA8D7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9" y="17331"/>
            <a:ext cx="11193226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2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066802-8A33-4900-A4CD-2CCD6418D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8"/>
          <a:stretch/>
        </p:blipFill>
        <p:spPr bwMode="auto">
          <a:xfrm>
            <a:off x="185013" y="1002425"/>
            <a:ext cx="6912000" cy="408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B52667-72C6-4B10-AEBD-8095E7DA0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9"/>
          <a:stretch/>
        </p:blipFill>
        <p:spPr>
          <a:xfrm>
            <a:off x="7173831" y="2678604"/>
            <a:ext cx="5018169" cy="3493814"/>
          </a:xfrm>
          <a:prstGeom prst="rect">
            <a:avLst/>
          </a:prstGeom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2424894" y="120353"/>
            <a:ext cx="8696216" cy="76531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75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Проект: «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Змішані посіви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BDE7-597B-43FA-9985-D349FD924353}"/>
              </a:ext>
            </a:extLst>
          </p:cNvPr>
          <p:cNvSpPr txBox="1"/>
          <p:nvPr/>
        </p:nvSpPr>
        <p:spPr>
          <a:xfrm>
            <a:off x="1975027" y="5268090"/>
            <a:ext cx="814178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Учасники проекту:</a:t>
            </a:r>
          </a:p>
          <a:p>
            <a:pPr marL="514350" indent="-514350">
              <a:buAutoNum type="arabicParenR"/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ХНТУСГ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ім.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П.Василенка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>
              <a:buAutoNum type="arabicParenR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ПАТ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Ельворті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514350" indent="-514350">
              <a:buAutoNum type="arabicParenR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Харківська державна зооветеринарна академія;</a:t>
            </a:r>
          </a:p>
          <a:p>
            <a:pPr marL="514350" indent="-514350">
              <a:buAutoNum type="arabicParenR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Сільськогосподарський інститут північного сходу НААН України.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5269E-DAF5-401D-B1AC-F7518ED0D7A7}"/>
              </a:ext>
            </a:extLst>
          </p:cNvPr>
          <p:cNvSpPr txBox="1"/>
          <p:nvPr/>
        </p:nvSpPr>
        <p:spPr>
          <a:xfrm>
            <a:off x="7150864" y="904767"/>
            <a:ext cx="50181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b="1" dirty="0"/>
              <a:t>Створено сівалку</a:t>
            </a:r>
            <a:br>
              <a:rPr lang="en-US" b="1" dirty="0"/>
            </a:br>
            <a:r>
              <a:rPr lang="uk-UA" b="1" dirty="0"/>
              <a:t> для одночасного висіву двох культур.</a:t>
            </a:r>
          </a:p>
          <a:p>
            <a:pPr algn="r"/>
            <a:r>
              <a:rPr lang="uk-UA" dirty="0"/>
              <a:t>Це перша машина для нової технології із складу </a:t>
            </a:r>
            <a:br>
              <a:rPr lang="uk-UA" dirty="0"/>
            </a:br>
            <a:r>
              <a:rPr lang="uk-UA" dirty="0"/>
              <a:t>майбутньої системи землеробства </a:t>
            </a:r>
            <a:r>
              <a:rPr lang="en-US" dirty="0"/>
              <a:t>Mix-</a:t>
            </a:r>
            <a:r>
              <a:rPr lang="en-US" dirty="0" err="1"/>
              <a:t>Cropp</a:t>
            </a:r>
            <a:r>
              <a:rPr lang="uk-UA" dirty="0"/>
              <a:t>,</a:t>
            </a:r>
          </a:p>
          <a:p>
            <a:pPr algn="r"/>
            <a:r>
              <a:rPr lang="uk-UA" dirty="0"/>
              <a:t>що базується на широкому застосуванні</a:t>
            </a:r>
            <a:br>
              <a:rPr lang="uk-UA" dirty="0"/>
            </a:br>
            <a:r>
              <a:rPr lang="uk-UA" dirty="0"/>
              <a:t>змішаних посівів.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56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1605217" y="79395"/>
            <a:ext cx="10601740" cy="76531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75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Проект: «</a:t>
            </a:r>
            <a:r>
              <a:rPr lang="uk-UA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ХТЗ</a:t>
            </a: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випробування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5269E-DAF5-401D-B1AC-F7518ED0D7A7}"/>
              </a:ext>
            </a:extLst>
          </p:cNvPr>
          <p:cNvSpPr txBox="1"/>
          <p:nvPr/>
        </p:nvSpPr>
        <p:spPr>
          <a:xfrm>
            <a:off x="6345333" y="844710"/>
            <a:ext cx="584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b="1" dirty="0"/>
              <a:t>Мета: Дослідження </a:t>
            </a:r>
            <a:br>
              <a:rPr lang="uk-UA" sz="2000" b="1" dirty="0"/>
            </a:br>
            <a:r>
              <a:rPr lang="uk-UA" sz="2000" b="1" dirty="0"/>
              <a:t>тягових характеристик тракторів </a:t>
            </a:r>
            <a:br>
              <a:rPr lang="uk-UA" sz="2000" b="1" dirty="0"/>
            </a:br>
            <a:r>
              <a:rPr lang="uk-UA" sz="2000" b="1" dirty="0"/>
              <a:t>різних марок та комплектації.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57070C-1498-468C-855B-F27E82F81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09" y="2142202"/>
            <a:ext cx="6941390" cy="463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0CA5B66-91A1-45D4-AE8C-CB3B70C5E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2333" r="53188" b="51348"/>
          <a:stretch/>
        </p:blipFill>
        <p:spPr bwMode="auto">
          <a:xfrm>
            <a:off x="1261641" y="3940821"/>
            <a:ext cx="4783991" cy="2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D95441-9A9F-41E4-BF48-DCE286A612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/>
          <a:stretch/>
        </p:blipFill>
        <p:spPr>
          <a:xfrm>
            <a:off x="424637" y="763937"/>
            <a:ext cx="4610350" cy="3085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17DE2C-3183-44F5-9E77-D82F65B7779F}"/>
              </a:ext>
            </a:extLst>
          </p:cNvPr>
          <p:cNvSpPr txBox="1"/>
          <p:nvPr/>
        </p:nvSpPr>
        <p:spPr>
          <a:xfrm>
            <a:off x="3819646" y="93945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ХТЗ-181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137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D919B4-43AA-4E15-B748-5EAB5C3E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1" y="27137"/>
            <a:ext cx="11894327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2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1749285" y="39757"/>
            <a:ext cx="5764697" cy="85055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75000"/>
              </a:lnSpc>
            </a:pPr>
            <a:r>
              <a:rPr lang="uk-UA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рішення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CB3BBC3-CE4F-4587-91B8-173EB7100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691236"/>
              </p:ext>
            </p:extLst>
          </p:nvPr>
        </p:nvGraphicFramePr>
        <p:xfrm>
          <a:off x="1701090" y="890309"/>
          <a:ext cx="10440064" cy="58884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9448">
                  <a:extLst>
                    <a:ext uri="{9D8B030D-6E8A-4147-A177-3AD203B41FA5}">
                      <a16:colId xmlns:a16="http://schemas.microsoft.com/office/drawing/2014/main" val="988428831"/>
                    </a:ext>
                  </a:extLst>
                </a:gridCol>
                <a:gridCol w="9960616">
                  <a:extLst>
                    <a:ext uri="{9D8B030D-6E8A-4147-A177-3AD203B41FA5}">
                      <a16:colId xmlns:a16="http://schemas.microsoft.com/office/drawing/2014/main" val="3594414402"/>
                    </a:ext>
                  </a:extLst>
                </a:gridCol>
              </a:tblGrid>
              <a:tr h="664171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uk-UA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Інформацію стосовно стану, перспектив та ризиків розвитку наукової роботи </a:t>
                      </a:r>
                      <a:br>
                        <a:rPr lang="uk-UA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університеті прийняти до відома</a:t>
                      </a:r>
                      <a:r>
                        <a:rPr lang="uk-UA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b="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13938"/>
                  </a:ext>
                </a:extLst>
              </a:tr>
              <a:tr h="121057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Інститутам університету підготувати запити на держбюджетне фінансування </a:t>
                      </a:r>
                      <a:b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НДР на 202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-202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роки.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uk-UA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Терміни           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uk-UA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 відповідності із вимогами МОН України.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uk-UA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Відповідальні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uk-UA" sz="2000" b="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директори інститутів; завідувачі кафедр.</a:t>
                      </a:r>
                      <a:endParaRPr lang="ru-RU" sz="2000" b="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82363"/>
                  </a:ext>
                </a:extLst>
              </a:tr>
              <a:tr h="1514299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90000"/>
                        </a:lnSpc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Забезпечити фінансування НДР в рамках участі у міжнародних грантах та </a:t>
                      </a:r>
                      <a:r>
                        <a:rPr lang="uk-UA" sz="20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госпдоговірних</a:t>
                      </a: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роботах в об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uk-UA" sz="20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ємі</a:t>
                      </a: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що не менше 4.0 тис. грн. на одного </a:t>
                      </a:r>
                      <a:b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викладача кафедри в рік. 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Терміни            –  протягом року.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Відповідальні –  директори інститутів; завідувачі кафедр.</a:t>
                      </a:r>
                      <a:endParaRPr lang="ru-RU" sz="20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1748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uk-UA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Розробити механізми, що забезпечать суттєве (в рази) зростання сумарного </a:t>
                      </a: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об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’</a:t>
                      </a:r>
                      <a:r>
                        <a:rPr lang="uk-UA" sz="20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єму</a:t>
                      </a: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uk-UA" sz="20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госпдоговірних</a:t>
                      </a:r>
                      <a:r>
                        <a:rPr lang="uk-UA" sz="20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робіт, які виконують фахівці університету.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uk-UA" sz="20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Терміни            –  28.02.2021 року.</a:t>
                      </a:r>
                    </a:p>
                    <a:p>
                      <a:pPr indent="457200">
                        <a:lnSpc>
                          <a:spcPct val="90000"/>
                        </a:lnSpc>
                      </a:pP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Відповідальні –  проректор з НР, директори інститутів; завідувачі кафедр.</a:t>
                      </a:r>
                      <a:endParaRPr lang="ru-RU" sz="2000" b="1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38487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Заслухати на засіданні ВР «Аналіз стану та напрямків активізації </a:t>
                      </a:r>
                      <a:br>
                        <a:rPr lang="en-US" sz="20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uk-UA" sz="2000" b="1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проведення наукових досліджень аспірантами університету».</a:t>
                      </a:r>
                      <a:endParaRPr lang="ru-RU" sz="2000" b="1" i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Терміни </a:t>
                      </a:r>
                      <a:r>
                        <a:rPr lang="en-US" sz="2000" b="0" i="1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 </a:t>
                      </a:r>
                      <a:r>
                        <a:rPr lang="uk-UA" sz="2000" b="0" i="1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травень 2021 р.</a:t>
                      </a:r>
                      <a:endParaRPr lang="ru-RU" sz="20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uk-UA" sz="2000" b="0" i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Відповідальні – проректор з  НР.</a:t>
                      </a:r>
                      <a:endParaRPr lang="ru-RU" sz="2000" b="0" i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30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04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7"/>
          <p:cNvSpPr>
            <a:spLocks noGrp="1"/>
          </p:cNvSpPr>
          <p:nvPr>
            <p:ph type="title"/>
          </p:nvPr>
        </p:nvSpPr>
        <p:spPr>
          <a:xfrm>
            <a:off x="1600199" y="76521"/>
            <a:ext cx="10559715" cy="1976619"/>
          </a:xfrm>
        </p:spPr>
        <p:txBody>
          <a:bodyPr>
            <a:noAutofit/>
          </a:bodyPr>
          <a:lstStyle/>
          <a:p>
            <a:pPr algn="r">
              <a:lnSpc>
                <a:spcPct val="75000"/>
              </a:lnSpc>
              <a:defRPr/>
            </a:pPr>
            <a:r>
              <a:rPr lang="uk-UA" sz="5400" b="1" dirty="0">
                <a:solidFill>
                  <a:schemeClr val="accent1">
                    <a:lumMod val="75000"/>
                  </a:schemeClr>
                </a:solidFill>
              </a:rPr>
              <a:t>Спеціалізовані вчені ради університету та графік </a:t>
            </a:r>
            <a:br>
              <a:rPr lang="uk-UA" sz="5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5400" b="1" dirty="0">
                <a:solidFill>
                  <a:schemeClr val="accent1">
                    <a:lumMod val="75000"/>
                  </a:schemeClr>
                </a:solidFill>
              </a:rPr>
              <a:t>акредитації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PhD</a:t>
            </a:r>
            <a:r>
              <a:rPr lang="uk-UA" sz="5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9601" y="7872054"/>
            <a:ext cx="5762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uk-UA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16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A88FC192-7799-47DF-AF44-BCF1CFE05AF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09369" y="5160571"/>
            <a:ext cx="4114800" cy="97155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983DE0DE-6AB6-4F5A-8C12-0D49DF4710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7957" y="5414572"/>
            <a:ext cx="469900" cy="371475"/>
          </a:xfrm>
          <a:prstGeom prst="rightArrow">
            <a:avLst>
              <a:gd name="adj1" fmla="val 50000"/>
              <a:gd name="adj2" fmla="val 52707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319E9111-32F5-4FCB-AFC4-A87E08636F94}"/>
              </a:ext>
            </a:extLst>
          </p:cNvPr>
          <p:cNvGrpSpPr>
            <a:grpSpLocks/>
          </p:cNvGrpSpPr>
          <p:nvPr/>
        </p:nvGrpSpPr>
        <p:grpSpPr bwMode="auto">
          <a:xfrm>
            <a:off x="704345" y="4920859"/>
            <a:ext cx="2238375" cy="1330325"/>
            <a:chOff x="471" y="272"/>
            <a:chExt cx="1161" cy="1539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BAEA5E32-CF23-4437-BB1F-D3935FD9921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18">
              <a:extLst>
                <a:ext uri="{FF2B5EF4-FFF2-40B4-BE49-F238E27FC236}">
                  <a16:creationId xmlns:a16="http://schemas.microsoft.com/office/drawing/2014/main" id="{CDCAAF3E-8209-44BB-807E-CDCA898A6C4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13" name="AutoShape 2">
            <a:extLst>
              <a:ext uri="{FF2B5EF4-FFF2-40B4-BE49-F238E27FC236}">
                <a16:creationId xmlns:a16="http://schemas.microsoft.com/office/drawing/2014/main" id="{93ABA65F-6F52-4AF8-A7F3-D6B11DD6461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22069" y="1728048"/>
            <a:ext cx="4122738" cy="10033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B9ED6B4B-5B47-4013-AEDA-8968C3BE08C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09369" y="2917086"/>
            <a:ext cx="4114800" cy="97155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143B1605-996C-423F-AB1D-D00E4671B0D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787145" y="4007699"/>
            <a:ext cx="4137025" cy="9826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97F7B4D7-8BC8-43D7-8D11-492C3D181C2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54020" y="1981718"/>
            <a:ext cx="6264696" cy="5909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 </a:t>
            </a: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05.09.03 – Електротехнічні комплекси та системи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05.11.17 – Біологічні та медичні прилади та системи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4676DED-2271-4F38-8B1E-6BBE691BA0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70044" y="2981954"/>
            <a:ext cx="5920372" cy="8402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05.05.11 – Машини і засоби механізації</a:t>
            </a:r>
            <a:b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сільськогосподарського виробництва.</a:t>
            </a:r>
          </a:p>
          <a:p>
            <a:pPr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05.02.01 – Матеріалознавство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F05B62E5-5C95-4A64-9112-03E7CC71CA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0019" y="2080474"/>
            <a:ext cx="469900" cy="371475"/>
          </a:xfrm>
          <a:prstGeom prst="rightArrow">
            <a:avLst>
              <a:gd name="adj1" fmla="val 50000"/>
              <a:gd name="adj2" fmla="val 52707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76ABD870-595A-42E5-A186-F6C3E7E55C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7957" y="3171087"/>
            <a:ext cx="469900" cy="371475"/>
          </a:xfrm>
          <a:prstGeom prst="rightArrow">
            <a:avLst>
              <a:gd name="adj1" fmla="val 50000"/>
              <a:gd name="adj2" fmla="val 52707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11">
            <a:extLst>
              <a:ext uri="{FF2B5EF4-FFF2-40B4-BE49-F238E27FC236}">
                <a16:creationId xmlns:a16="http://schemas.microsoft.com/office/drawing/2014/main" id="{FF440D70-3EB6-404D-BD01-3B849E881F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8432" y="4310912"/>
            <a:ext cx="469900" cy="371475"/>
          </a:xfrm>
          <a:prstGeom prst="rightArrow">
            <a:avLst>
              <a:gd name="adj1" fmla="val 50000"/>
              <a:gd name="adj2" fmla="val 52707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51600465-375C-49A9-B513-2B94232A8CDA}"/>
              </a:ext>
            </a:extLst>
          </p:cNvPr>
          <p:cNvGrpSpPr>
            <a:grpSpLocks/>
          </p:cNvGrpSpPr>
          <p:nvPr/>
        </p:nvGrpSpPr>
        <p:grpSpPr bwMode="auto">
          <a:xfrm>
            <a:off x="704345" y="3777512"/>
            <a:ext cx="2238375" cy="1330325"/>
            <a:chOff x="471" y="272"/>
            <a:chExt cx="1161" cy="1539"/>
          </a:xfrm>
        </p:grpSpPr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C90B9516-5C78-4E8E-B15E-B2405EBE9EF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4B6A3C97-B981-4042-A157-186FCBCDA6C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EDB6655F-E19C-4891-BC35-0935FD84C07C}"/>
              </a:ext>
            </a:extLst>
          </p:cNvPr>
          <p:cNvGrpSpPr>
            <a:grpSpLocks/>
          </p:cNvGrpSpPr>
          <p:nvPr/>
        </p:nvGrpSpPr>
        <p:grpSpPr bwMode="auto">
          <a:xfrm>
            <a:off x="704345" y="2677374"/>
            <a:ext cx="2238375" cy="1330325"/>
            <a:chOff x="471" y="272"/>
            <a:chExt cx="1161" cy="1539"/>
          </a:xfrm>
        </p:grpSpPr>
        <p:sp>
          <p:nvSpPr>
            <p:cNvPr id="25" name="Oval 17">
              <a:extLst>
                <a:ext uri="{FF2B5EF4-FFF2-40B4-BE49-F238E27FC236}">
                  <a16:creationId xmlns:a16="http://schemas.microsoft.com/office/drawing/2014/main" id="{239E7903-E093-4B33-AC09-D1C569AC3BD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05E7A25B-C511-4044-84BD-EE2377D6140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27" name="Group 19">
            <a:extLst>
              <a:ext uri="{FF2B5EF4-FFF2-40B4-BE49-F238E27FC236}">
                <a16:creationId xmlns:a16="http://schemas.microsoft.com/office/drawing/2014/main" id="{A273CB0D-F46E-4880-86AF-887997BC4561}"/>
              </a:ext>
            </a:extLst>
          </p:cNvPr>
          <p:cNvGrpSpPr>
            <a:grpSpLocks/>
          </p:cNvGrpSpPr>
          <p:nvPr/>
        </p:nvGrpSpPr>
        <p:grpSpPr bwMode="auto">
          <a:xfrm>
            <a:off x="704345" y="1564537"/>
            <a:ext cx="2238375" cy="1330325"/>
            <a:chOff x="471" y="272"/>
            <a:chExt cx="1161" cy="1539"/>
          </a:xfrm>
        </p:grpSpPr>
        <p:sp>
          <p:nvSpPr>
            <p:cNvPr id="28" name="Oval 20">
              <a:extLst>
                <a:ext uri="{FF2B5EF4-FFF2-40B4-BE49-F238E27FC236}">
                  <a16:creationId xmlns:a16="http://schemas.microsoft.com/office/drawing/2014/main" id="{F00E09D9-D25D-4CC0-9510-4322D11AAA8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21">
              <a:extLst>
                <a:ext uri="{FF2B5EF4-FFF2-40B4-BE49-F238E27FC236}">
                  <a16:creationId xmlns:a16="http://schemas.microsoft.com/office/drawing/2014/main" id="{984562BE-DC34-4637-AD93-55704C6D232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sp>
        <p:nvSpPr>
          <p:cNvPr id="30" name="Text Box 22">
            <a:extLst>
              <a:ext uri="{FF2B5EF4-FFF2-40B4-BE49-F238E27FC236}">
                <a16:creationId xmlns:a16="http://schemas.microsoft.com/office/drawing/2014/main" id="{00B25206-9441-4714-BE8A-777957399F9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84172" y="2043930"/>
            <a:ext cx="20748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 64.832.01</a:t>
            </a:r>
            <a:endParaRPr lang="en-US" sz="2400" b="1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24">
            <a:extLst>
              <a:ext uri="{FF2B5EF4-FFF2-40B4-BE49-F238E27FC236}">
                <a16:creationId xmlns:a16="http://schemas.microsoft.com/office/drawing/2014/main" id="{C0D88E88-3E9B-4120-B313-07D6138EC7E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74195" y="3240370"/>
            <a:ext cx="20748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 64.832.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B4546B42-0B29-47AE-A899-321439D540D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74195" y="4259230"/>
            <a:ext cx="20748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64.832.</a:t>
            </a: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CAB14797-EEF9-44D0-9F74-786600E1358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98332" y="4135616"/>
            <a:ext cx="4530374" cy="8402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05.02.04 - Тертя та зношування машин</a:t>
            </a:r>
          </a:p>
          <a:p>
            <a:pPr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05.22.20 - Експлуатація та ремонт </a:t>
            </a:r>
            <a:b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засобів транспорту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4FE3830C-0503-4614-9B4F-A06492FB594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07857" y="5457333"/>
            <a:ext cx="3907092" cy="3416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Одноразові ради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ECBAFE68-94D2-4725-8094-CC4251F3317F}"/>
              </a:ext>
            </a:extLst>
          </p:cNvPr>
          <p:cNvGraphicFramePr>
            <a:graphicFrameLocks noGrp="1"/>
          </p:cNvGraphicFramePr>
          <p:nvPr/>
        </p:nvGraphicFramePr>
        <p:xfrm>
          <a:off x="7848600" y="4282440"/>
          <a:ext cx="4343399" cy="2605604"/>
        </p:xfrm>
        <a:graphic>
          <a:graphicData uri="http://schemas.openxmlformats.org/drawingml/2006/table">
            <a:tbl>
              <a:tblPr/>
              <a:tblGrid>
                <a:gridCol w="80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18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Дата 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Шифр Назва ОП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Гарант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56">
                <a:tc>
                  <a:txBody>
                    <a:bodyPr/>
                    <a:lstStyle/>
                    <a:p>
                      <a:pPr indent="36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12.04.21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163 Біомедична</a:t>
                      </a:r>
                      <a:b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інженерія 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Косуліна</a:t>
                      </a: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Н.Г.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181">
                <a:tc>
                  <a:txBody>
                    <a:bodyPr/>
                    <a:lstStyle/>
                    <a:p>
                      <a:pPr indent="36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19.04.21</a:t>
                      </a:r>
                      <a:endParaRPr lang="ru-RU" sz="12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051 Економіка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Шибаєва</a:t>
                      </a: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Н.В.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indent="36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27.04.21</a:t>
                      </a:r>
                      <a:endParaRPr lang="ru-RU" sz="12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073 Менеджмент 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Красноруцький</a:t>
                      </a: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О.А.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539">
                <a:tc>
                  <a:txBody>
                    <a:bodyPr/>
                    <a:lstStyle/>
                    <a:p>
                      <a:pPr indent="36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27.04.21</a:t>
                      </a:r>
                      <a:endParaRPr lang="ru-RU" sz="12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141 Електроенергетика, </a:t>
                      </a:r>
                      <a:b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електротехніка та</a:t>
                      </a:r>
                      <a:b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електромеханіка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Мороз О.М.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29">
                <a:tc>
                  <a:txBody>
                    <a:bodyPr/>
                    <a:lstStyle/>
                    <a:p>
                      <a:pPr indent="360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10.06.21</a:t>
                      </a:r>
                      <a:endParaRPr lang="ru-RU" sz="120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133 Галузеве</a:t>
                      </a:r>
                      <a:b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машинобудування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Мельник В.І.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2057832-46F6-4F2C-9AE7-057C6E50E5B2}"/>
              </a:ext>
            </a:extLst>
          </p:cNvPr>
          <p:cNvSpPr txBox="1"/>
          <p:nvPr/>
        </p:nvSpPr>
        <p:spPr>
          <a:xfrm>
            <a:off x="8412480" y="3383864"/>
            <a:ext cx="3779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Графік проходження </a:t>
            </a:r>
            <a:b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акредитації спеціальностей </a:t>
            </a:r>
            <a:b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аспірантури:</a:t>
            </a:r>
          </a:p>
        </p:txBody>
      </p:sp>
    </p:spTree>
    <p:extLst>
      <p:ext uri="{BB962C8B-B14F-4D97-AF65-F5344CB8AC3E}">
        <p14:creationId xmlns:p14="http://schemas.microsoft.com/office/powerpoint/2010/main" val="3556222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8805F7-615D-4602-829B-5C092877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19" y="0"/>
            <a:ext cx="10438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79E341-4DE4-4FBC-8F6D-DBB2A9A9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999" y="0"/>
            <a:ext cx="1077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0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0761D-0E54-4C3B-ADFC-79DF50B1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62" y="0"/>
            <a:ext cx="1033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4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0697" y="73348"/>
            <a:ext cx="10891303" cy="1320257"/>
          </a:xfrm>
        </p:spPr>
        <p:txBody>
          <a:bodyPr>
            <a:normAutofit/>
          </a:bodyPr>
          <a:lstStyle/>
          <a:p>
            <a:pPr algn="ctr">
              <a:lnSpc>
                <a:spcPct val="85000"/>
              </a:lnSpc>
            </a:pPr>
            <a:r>
              <a:rPr lang="uk-UA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Обсяг замовлення на бюджетні місця </a:t>
            </a:r>
            <a:br>
              <a:rPr lang="uk-UA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аспірантуру і докторантуру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0B5C9BC-82C5-45B3-AFD7-8EF65D2FA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255610"/>
              </p:ext>
            </p:extLst>
          </p:nvPr>
        </p:nvGraphicFramePr>
        <p:xfrm>
          <a:off x="1854200" y="1697038"/>
          <a:ext cx="10337800" cy="516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6666359" imgH="3075155" progId="Word.Document.12">
                  <p:embed/>
                </p:oleObj>
              </mc:Choice>
              <mc:Fallback>
                <p:oleObj name="Document" r:id="rId3" imgW="6666359" imgH="30751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4200" y="1697038"/>
                        <a:ext cx="10337800" cy="5160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993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F2A251-11E4-45FA-8353-2B008F117D06}"/>
              </a:ext>
            </a:extLst>
          </p:cNvPr>
          <p:cNvSpPr/>
          <p:nvPr/>
        </p:nvSpPr>
        <p:spPr>
          <a:xfrm>
            <a:off x="1619903" y="113733"/>
            <a:ext cx="10572097" cy="1479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uk-UA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Періодичні наукові</a:t>
            </a:r>
            <a:br>
              <a:rPr lang="uk-UA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uk-UA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видання</a:t>
            </a: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6B501AAA-F5CB-439A-963B-3C8ECC8A8E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794459"/>
              </p:ext>
            </p:extLst>
          </p:nvPr>
        </p:nvGraphicFramePr>
        <p:xfrm>
          <a:off x="579120" y="1593112"/>
          <a:ext cx="7665718" cy="5264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3106">
                  <a:extLst>
                    <a:ext uri="{9D8B030D-6E8A-4147-A177-3AD203B41FA5}">
                      <a16:colId xmlns:a16="http://schemas.microsoft.com/office/drawing/2014/main" val="507271636"/>
                    </a:ext>
                  </a:extLst>
                </a:gridCol>
                <a:gridCol w="1335516">
                  <a:extLst>
                    <a:ext uri="{9D8B030D-6E8A-4147-A177-3AD203B41FA5}">
                      <a16:colId xmlns:a16="http://schemas.microsoft.com/office/drawing/2014/main" val="1613359107"/>
                    </a:ext>
                  </a:extLst>
                </a:gridCol>
                <a:gridCol w="848491">
                  <a:extLst>
                    <a:ext uri="{9D8B030D-6E8A-4147-A177-3AD203B41FA5}">
                      <a16:colId xmlns:a16="http://schemas.microsoft.com/office/drawing/2014/main" val="1256033369"/>
                    </a:ext>
                  </a:extLst>
                </a:gridCol>
                <a:gridCol w="1077586">
                  <a:extLst>
                    <a:ext uri="{9D8B030D-6E8A-4147-A177-3AD203B41FA5}">
                      <a16:colId xmlns:a16="http://schemas.microsoft.com/office/drawing/2014/main" val="564048338"/>
                    </a:ext>
                  </a:extLst>
                </a:gridCol>
                <a:gridCol w="1301019">
                  <a:extLst>
                    <a:ext uri="{9D8B030D-6E8A-4147-A177-3AD203B41FA5}">
                      <a16:colId xmlns:a16="http://schemas.microsoft.com/office/drawing/2014/main" val="2375122329"/>
                    </a:ext>
                  </a:extLst>
                </a:gridCol>
              </a:tblGrid>
              <a:tr h="1052932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 видання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  <a:b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реєстрації або пере-</a:t>
                      </a:r>
                      <a:b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реєстрації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Пері-</a:t>
                      </a:r>
                      <a:b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k-UA" sz="16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одич-ність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Вийшло </a:t>
                      </a:r>
                      <a:b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номерів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Категорія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920175"/>
                  </a:ext>
                </a:extLst>
              </a:tr>
              <a:tr h="604361">
                <a:tc>
                  <a:txBody>
                    <a:bodyPr/>
                    <a:lstStyle/>
                    <a:p>
                      <a:pPr algn="l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Інженерія    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природокористування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rgbClr val="753B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16.11.12</a:t>
                      </a:r>
                      <a:endParaRPr lang="ru-RU" sz="1600" b="1" dirty="0">
                        <a:solidFill>
                          <a:srgbClr val="753B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kern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53976"/>
                  </a:ext>
                </a:extLst>
              </a:tr>
              <a:tr h="1050353">
                <a:tc>
                  <a:txBody>
                    <a:bodyPr/>
                    <a:lstStyle/>
                    <a:p>
                      <a:pPr algn="l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Технічний сервіс 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агропромислового,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лісового та транспортних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комплексів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rgbClr val="753B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16.11.12</a:t>
                      </a:r>
                      <a:endParaRPr lang="ru-RU" sz="1600" b="1" dirty="0">
                        <a:solidFill>
                          <a:srgbClr val="753B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864300"/>
                  </a:ext>
                </a:extLst>
              </a:tr>
              <a:tr h="666599">
                <a:tc>
                  <a:txBody>
                    <a:bodyPr/>
                    <a:lstStyle/>
                    <a:p>
                      <a:pPr algn="l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Актуальні проблеми    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інноваційної економіки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rgbClr val="753B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13.10.15</a:t>
                      </a:r>
                      <a:endParaRPr lang="ru-RU" sz="1600" b="1" dirty="0">
                        <a:solidFill>
                          <a:srgbClr val="753B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75000"/>
                        </a:lnSpc>
                      </a:pPr>
                      <a:r>
                        <a:rPr lang="uk-UA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Б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483842"/>
                  </a:ext>
                </a:extLst>
              </a:tr>
              <a:tr h="8273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Agricultural and Resource  </a:t>
                      </a:r>
                      <a:b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Economics: International </a:t>
                      </a:r>
                      <a:b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Scientific E-Journal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DFC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53B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1915</a:t>
                      </a:r>
                      <a:endParaRPr lang="ru-RU" sz="1600" b="1" dirty="0">
                        <a:solidFill>
                          <a:srgbClr val="753B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DFC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DFC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anchor="ctr">
                    <a:solidFill>
                      <a:srgbClr val="CDFC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</a:t>
                      </a:r>
                    </a:p>
                  </a:txBody>
                  <a:tcPr anchor="ctr">
                    <a:solidFill>
                      <a:srgbClr val="CDF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756118"/>
                  </a:ext>
                </a:extLst>
              </a:tr>
              <a:tr h="604361">
                <a:tc>
                  <a:txBody>
                    <a:bodyPr/>
                    <a:lstStyle/>
                    <a:p>
                      <a:pPr indent="-450000" algn="l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Вісник </a:t>
                      </a:r>
                      <a:b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ХНТУСГ ім. П. Василенка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rgbClr val="753B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01.12.09</a:t>
                      </a:r>
                      <a:endParaRPr lang="ru-RU" sz="1600" b="1" dirty="0">
                        <a:solidFill>
                          <a:srgbClr val="753B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8-10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207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endParaRPr lang="ru-RU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8591677"/>
                  </a:ext>
                </a:extLst>
              </a:tr>
              <a:tr h="458922">
                <a:tc>
                  <a:txBody>
                    <a:bodyPr/>
                    <a:lstStyle/>
                    <a:p>
                      <a:pPr algn="l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Філософія спілкування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2008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 </a:t>
                      </a:r>
                      <a:r>
                        <a:rPr lang="uk-UA" sz="16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</a:t>
                      </a:r>
                      <a:r>
                        <a:rPr lang="uk-UA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3963117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E99097-690E-4CC4-AECC-FC8742A1E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20" y="3822696"/>
            <a:ext cx="2031996" cy="2844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1B173C-370C-44E0-B6E2-C01052AFA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" b="1701"/>
          <a:stretch/>
        </p:blipFill>
        <p:spPr>
          <a:xfrm>
            <a:off x="8322424" y="980728"/>
            <a:ext cx="2031996" cy="2844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75ACD8-98E6-401B-B859-1E1A75D9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132" y="1721872"/>
            <a:ext cx="2008844" cy="28440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57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17E754-4807-471E-A7A2-32542299B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78" y="0"/>
            <a:ext cx="10827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1681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5086</TotalTime>
  <Words>311</Words>
  <Application>Microsoft Office PowerPoint</Application>
  <PresentationFormat>Широкоэкранный</PresentationFormat>
  <Paragraphs>114</Paragraphs>
  <Slides>20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Wingdings 3</vt:lpstr>
      <vt:lpstr>Легкий дым</vt:lpstr>
      <vt:lpstr>Document</vt:lpstr>
      <vt:lpstr>Презентация PowerPoint</vt:lpstr>
      <vt:lpstr>Презентация PowerPoint</vt:lpstr>
      <vt:lpstr>Спеціалізовані вчені ради університету та графік  акредитації PhD </vt:lpstr>
      <vt:lpstr>Презентация PowerPoint</vt:lpstr>
      <vt:lpstr>Презентация PowerPoint</vt:lpstr>
      <vt:lpstr>Презентация PowerPoint</vt:lpstr>
      <vt:lpstr>Обсяг замовлення на бюджетні місця  в аспірантуру і докторантуру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Оптимизация  учебных планов</dc:title>
  <dc:creator>Victor</dc:creator>
  <cp:lastModifiedBy>Pishohid</cp:lastModifiedBy>
  <cp:revision>372</cp:revision>
  <dcterms:created xsi:type="dcterms:W3CDTF">2017-01-02T12:03:14Z</dcterms:created>
  <dcterms:modified xsi:type="dcterms:W3CDTF">2021-01-29T09:11:26Z</dcterms:modified>
</cp:coreProperties>
</file>