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5" r:id="rId5"/>
    <p:sldId id="262" r:id="rId6"/>
    <p:sldId id="266" r:id="rId7"/>
    <p:sldId id="267" r:id="rId8"/>
    <p:sldId id="268" r:id="rId9"/>
    <p:sldId id="263" r:id="rId10"/>
    <p:sldId id="264" r:id="rId11"/>
    <p:sldId id="260" r:id="rId12"/>
    <p:sldId id="261" r:id="rId13"/>
    <p:sldId id="258" r:id="rId14"/>
    <p:sldId id="259" r:id="rId15"/>
    <p:sldId id="272" r:id="rId16"/>
    <p:sldId id="273" r:id="rId17"/>
    <p:sldId id="274" r:id="rId18"/>
    <p:sldId id="278" r:id="rId19"/>
    <p:sldId id="281" r:id="rId20"/>
    <p:sldId id="282" r:id="rId21"/>
    <p:sldId id="279" r:id="rId22"/>
    <p:sldId id="277" r:id="rId23"/>
    <p:sldId id="275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0;&#1072;\&#1040;&#1083;&#1077;&#1082;&#1089;&#1077;&#1081;\&#1050;&#1086;&#1085;&#1082;&#1091;&#1088;&#1089;%20&#1089;&#1090;&#1091;&#1076;&#1077;&#1085;&#1095;&#1077;&#1089;&#1082;&#1080;&#1093;%20&#1088;&#1072;&#1073;&#1086;&#1090;\&#1050;&#1086;&#1085;&#1082;&#1091;&#1088;&#1089;%202021\&#1044;&#1086;&#1082;&#1083;&#1072;&#1076;%20&#1085;&#1072;%20&#1089;&#1086;&#1074;&#1077;&#1090;%20&#1091;&#1085;&#1080;&#1074;&#1077;&#1088;&#1089;&#1080;&#1090;&#1077;&#1090;&#1072;\&#1044;&#1080;&#1072;&#1075;&#1088;&#1072;&#1084;&#1084;&#1072;%20(&#1092;&#1072;&#1082;&#1091;&#1083;&#1100;&#1090;&#1077;&#1090;&#1099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sz="6000">
                <a:solidFill>
                  <a:srgbClr val="FF0000"/>
                </a:solidFill>
              </a:rPr>
              <a:t>36</a:t>
            </a:r>
            <a:r>
              <a:rPr lang="ru-RU" sz="7200"/>
              <a:t> </a:t>
            </a:r>
          </a:p>
        </c:rich>
      </c:tx>
      <c:layout>
        <c:manualLayout>
          <c:xMode val="edge"/>
          <c:yMode val="edge"/>
          <c:x val="0.88984142607174199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1772774461010986E-2"/>
          <c:y val="0.17348196902083091"/>
          <c:w val="0.83645445107797789"/>
          <c:h val="0.7317378544312157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7197628074268498"/>
                  <c:y val="4.9140923158231764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solidFill>
                          <a:srgbClr val="002060"/>
                        </a:solidFill>
                      </a:rPr>
                      <a:t>ННІ ЕКТ
14 (38%)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4.0597353228486122E-2"/>
                  <c:y val="-0.2902897317890670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/>
                      <a:t>ННІ ТС</a:t>
                    </a:r>
                    <a:r>
                      <a:rPr lang="en-US" sz="2000" b="1" dirty="0"/>
                      <a:t>
</a:t>
                    </a:r>
                    <a:r>
                      <a:rPr lang="ru-RU" sz="2000" b="1" dirty="0"/>
                      <a:t>9 (25%)</a:t>
                    </a:r>
                    <a:endParaRPr lang="en-US" sz="2000" b="1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7509256949931354"/>
                  <c:y val="-0.11775717785969279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/>
                      <a:t>ННІ МСМ
7 (19%)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4.7891259969315494E-3"/>
                  <c:y val="-5.3739757599552115E-2"/>
                </c:manualLayout>
              </c:layout>
              <c:tx>
                <c:rich>
                  <a:bodyPr/>
                  <a:lstStyle/>
                  <a:p>
                    <a:pPr>
                      <a:defRPr sz="15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2000" b="1" dirty="0"/>
                      <a:t>ННІ</a:t>
                    </a:r>
                    <a:r>
                      <a:rPr lang="ru-RU" sz="2000" b="1" baseline="0" dirty="0"/>
                      <a:t> БМ</a:t>
                    </a:r>
                    <a:r>
                      <a:rPr lang="ru-RU" sz="2000" b="1" dirty="0"/>
                      <a:t>
3 (9%)</a:t>
                    </a:r>
                  </a:p>
                </c:rich>
              </c:tx>
              <c:spPr/>
              <c:showCatName val="1"/>
              <c:showPercent val="1"/>
            </c:dLbl>
            <c:dLbl>
              <c:idx val="4"/>
              <c:layout>
                <c:manualLayout>
                  <c:x val="-1.1278227902671578E-3"/>
                  <c:y val="-4.5706662013508828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/>
                      <a:t>Ф</a:t>
                    </a:r>
                    <a:r>
                      <a:rPr lang="ru-RU" sz="2000" b="1" baseline="0" dirty="0"/>
                      <a:t> ТСЛ</a:t>
                    </a:r>
                    <a:r>
                      <a:rPr lang="ru-RU" sz="2000" b="1" dirty="0"/>
                      <a:t>
3 (9%)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4.5842965256555103E-2"/>
                  <c:y val="-1.2579957976167113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/>
                      <a:t>ННІ ПХВ
0 (0)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50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Лист1!$C$17:$C$22</c:f>
              <c:strCache>
                <c:ptCount val="6"/>
                <c:pt idx="0">
                  <c:v>ННІ ТС</c:v>
                </c:pt>
                <c:pt idx="1">
                  <c:v>ННІ EKT</c:v>
                </c:pt>
                <c:pt idx="2">
                  <c:v>ННІ МСМ</c:v>
                </c:pt>
                <c:pt idx="3">
                  <c:v>Ф ТСЛ</c:v>
                </c:pt>
                <c:pt idx="4">
                  <c:v>ННІ ПХВ</c:v>
                </c:pt>
                <c:pt idx="5">
                  <c:v>ННІ БМ</c:v>
                </c:pt>
              </c:strCache>
            </c:strRef>
          </c:cat>
          <c:val>
            <c:numRef>
              <c:f>Лист1!$A$1:$A$6</c:f>
              <c:numCache>
                <c:formatCode>General</c:formatCode>
                <c:ptCount val="6"/>
                <c:pt idx="0">
                  <c:v>14</c:v>
                </c:pt>
                <c:pt idx="1">
                  <c:v>9</c:v>
                </c:pt>
                <c:pt idx="2">
                  <c:v>7</c:v>
                </c:pt>
                <c:pt idx="3">
                  <c:v>3</c:v>
                </c:pt>
                <c:pt idx="4">
                  <c:v>3</c:v>
                </c:pt>
                <c:pt idx="5">
                  <c:v>0.1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 w="9525" cmpd="dbl"/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FF70-615D-46A5-81A3-1E4729D0FCB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AA71-441B-4167-AC38-6885384D5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FF70-615D-46A5-81A3-1E4729D0FCB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AA71-441B-4167-AC38-6885384D5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FF70-615D-46A5-81A3-1E4729D0FCB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AA71-441B-4167-AC38-6885384D5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FF70-615D-46A5-81A3-1E4729D0FCB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AA71-441B-4167-AC38-6885384D5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FF70-615D-46A5-81A3-1E4729D0FCB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AA71-441B-4167-AC38-6885384D5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FF70-615D-46A5-81A3-1E4729D0FCB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AA71-441B-4167-AC38-6885384D5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FF70-615D-46A5-81A3-1E4729D0FCB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AA71-441B-4167-AC38-6885384D5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FF70-615D-46A5-81A3-1E4729D0FCB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AA71-441B-4167-AC38-6885384D5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FF70-615D-46A5-81A3-1E4729D0FCB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AA71-441B-4167-AC38-6885384D5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FF70-615D-46A5-81A3-1E4729D0FCB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AA71-441B-4167-AC38-6885384D5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FF70-615D-46A5-81A3-1E4729D0FCB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AA71-441B-4167-AC38-6885384D5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8FF70-615D-46A5-81A3-1E4729D0FCB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1AA71-441B-4167-AC38-6885384D5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314327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Аналіз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результатів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участі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студентів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університету</a:t>
            </a:r>
            <a:r>
              <a:rPr lang="ru-RU" b="1" dirty="0" smtClean="0">
                <a:solidFill>
                  <a:srgbClr val="FF0000"/>
                </a:solidFill>
              </a:rPr>
              <a:t> у конкурсах </a:t>
            </a:r>
            <a:r>
              <a:rPr lang="ru-RU" b="1" dirty="0" err="1" smtClean="0">
                <a:solidFill>
                  <a:srgbClr val="FF0000"/>
                </a:solidFill>
              </a:rPr>
              <a:t>студентських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наукових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робіт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</a:rPr>
              <a:t>Завдання</a:t>
            </a:r>
            <a:r>
              <a:rPr lang="ru-RU" b="1" dirty="0" smtClean="0">
                <a:solidFill>
                  <a:srgbClr val="FF0000"/>
                </a:solidFill>
              </a:rPr>
              <a:t> на 2020/2021 н.р., </a:t>
            </a:r>
            <a:r>
              <a:rPr lang="ru-RU" b="1" dirty="0" err="1" smtClean="0">
                <a:solidFill>
                  <a:srgbClr val="FF0000"/>
                </a:solidFill>
              </a:rPr>
              <a:t>мотивація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оцінка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ризиків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285984" cy="23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55184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9926"/>
            <a:ext cx="8501122" cy="671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142852"/>
            <a:ext cx="9001157" cy="635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715436" cy="684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82588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9" y="214290"/>
            <a:ext cx="8955501" cy="642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949" y="500042"/>
            <a:ext cx="8696207" cy="583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74905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834252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290"/>
            <a:ext cx="2215242" cy="209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14290"/>
            <a:ext cx="2000264" cy="207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000232" y="357165"/>
            <a:ext cx="4372941" cy="628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Алексей\Конкурс студенческих работ\Конкурс 2020\Звіт по конкурсам 2020\Презентация1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072462" cy="670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1"/>
            <a:ext cx="6786610" cy="683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4884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 contrast="10000"/>
          </a:blip>
          <a:srcRect/>
          <a:stretch>
            <a:fillRect/>
          </a:stretch>
        </p:blipFill>
        <p:spPr bwMode="auto">
          <a:xfrm>
            <a:off x="1785918" y="97020"/>
            <a:ext cx="5802174" cy="654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8373511" cy="526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30000" contrast="10000"/>
          </a:blip>
          <a:srcRect/>
          <a:stretch>
            <a:fillRect/>
          </a:stretch>
        </p:blipFill>
        <p:spPr bwMode="auto">
          <a:xfrm>
            <a:off x="2357422" y="142852"/>
            <a:ext cx="450059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32"/>
          <a:ext cx="8115327" cy="6357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5715040"/>
                <a:gridCol w="1714511"/>
              </a:tblGrid>
              <a:tr h="410208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Місце</a:t>
                      </a:r>
                      <a:r>
                        <a:rPr lang="uk-UA" sz="1000" baseline="0" dirty="0" smtClean="0"/>
                        <a:t> в рейтингу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 вищого навчального закладу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Загальна кількість робіт, нагороджених дипломами</a:t>
                      </a:r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31887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Миколаївський національний аграрний університет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887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Національний університет біоресурсів і природокористування України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38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4729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Харківський національний технічний університет сільського господарства імені  Петра Василенка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31887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Львівський національний аграрний університет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887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Сумський національний аграрний університет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887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Полтавська державна аграрна академія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887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Харківський національний аграрний університет ім. В. В. Докучаєва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887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Таврійський державний агротехнологічний університет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4729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Житомирський національний агроекологічний університет (Поліський національний університет)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887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Дніпропетровський державний аграрно-економічний університет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887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Подільський державний аграрно-технічний університет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887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Вінницький національний аграрний університет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887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Херсонський державний аграрний університет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887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Білоцерківський національний аграрний університет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887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Одеський державний аграрний університет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887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Уманський національний університет садівництва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1887">
                <a:tc>
                  <a:txBody>
                    <a:bodyPr/>
                    <a:lstStyle/>
                    <a:p>
                      <a:pPr marL="38735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Луганський національний аграрний університет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3174"/>
            <a:ext cx="8072494" cy="674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2070"/>
            <a:ext cx="7715272" cy="672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643866" cy="679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453334" cy="674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168</Words>
  <Application>Microsoft Office PowerPoint</Application>
  <PresentationFormat>Экран (4:3)</PresentationFormat>
  <Paragraphs>62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Аналіз результатів участі студентів університету у конкурсах студентських наукових робіт. Завдання на 2020/2021 н.р., мотивація та оцінка ризиків.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87</cp:revision>
  <dcterms:created xsi:type="dcterms:W3CDTF">2020-10-26T10:46:47Z</dcterms:created>
  <dcterms:modified xsi:type="dcterms:W3CDTF">2020-10-29T06:23:47Z</dcterms:modified>
</cp:coreProperties>
</file>