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59" r:id="rId5"/>
    <p:sldId id="260" r:id="rId6"/>
    <p:sldId id="262" r:id="rId7"/>
    <p:sldId id="263" r:id="rId8"/>
    <p:sldId id="264" r:id="rId9"/>
    <p:sldId id="261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D5D5"/>
    <a:srgbClr val="F2A668"/>
    <a:srgbClr val="378B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22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960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80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11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519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351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479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98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332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76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526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75BD6-5D1E-42B1-B0BD-3D3F4EDE90A7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F7794-B047-4CD5-856B-5B3A96D6BB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08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Найкращі вправи для зняття стресу, що допоможуть подолати напруг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0085"/>
            <a:ext cx="4823154" cy="303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139952" y="3516298"/>
            <a:ext cx="4823154" cy="3009046"/>
          </a:xfrm>
          <a:prstGeom prst="rect">
            <a:avLst/>
          </a:prstGeom>
          <a:solidFill>
            <a:schemeClr val="bg1"/>
          </a:solidFill>
          <a:ln w="57150"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Метою заняття з елементами тренінгу </a:t>
            </a:r>
            <a:endParaRPr lang="uk-U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 не проблема»</a:t>
            </a:r>
            <a:r>
              <a:rPr lang="uk-UA" b="1" dirty="0">
                <a:solidFill>
                  <a:schemeClr val="tx1"/>
                </a:solidFill>
              </a:rPr>
              <a:t> є </a:t>
            </a:r>
            <a:endParaRPr lang="uk-UA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</a:rPr>
              <a:t>отримання психологічних </a:t>
            </a:r>
            <a:r>
              <a:rPr lang="uk-UA" dirty="0">
                <a:solidFill>
                  <a:schemeClr val="tx1"/>
                </a:solidFill>
              </a:rPr>
              <a:t>знань про такий феномен як стрес, причини </a:t>
            </a:r>
            <a:r>
              <a:rPr lang="uk-UA" dirty="0" smtClean="0">
                <a:solidFill>
                  <a:schemeClr val="tx1"/>
                </a:solidFill>
              </a:rPr>
              <a:t>його виникнення</a:t>
            </a:r>
            <a:r>
              <a:rPr lang="uk-UA" dirty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форми</a:t>
            </a:r>
            <a:r>
              <a:rPr lang="uk-UA" dirty="0">
                <a:solidFill>
                  <a:schemeClr val="tx1"/>
                </a:solidFill>
              </a:rPr>
              <a:t>, динаміку, </a:t>
            </a:r>
            <a:r>
              <a:rPr lang="uk-UA" dirty="0" smtClean="0">
                <a:solidFill>
                  <a:schemeClr val="tx1"/>
                </a:solidFill>
              </a:rPr>
              <a:t>оцінки тощо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</a:rPr>
              <a:t>а </a:t>
            </a:r>
            <a:r>
              <a:rPr lang="uk-UA" dirty="0">
                <a:solidFill>
                  <a:schemeClr val="tx1"/>
                </a:solidFill>
              </a:rPr>
              <a:t>також формування знань, умінь та практичних навичок щодо найбільш ефективних способів запобігання негативних </a:t>
            </a:r>
            <a:r>
              <a:rPr lang="uk-UA" dirty="0" smtClean="0">
                <a:solidFill>
                  <a:schemeClr val="tx1"/>
                </a:solidFill>
              </a:rPr>
              <a:t>його наслідків.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879050"/>
            <a:ext cx="702349" cy="684076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1520" y="3652668"/>
            <a:ext cx="876104" cy="784443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36336" y="209371"/>
            <a:ext cx="38036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 </a:t>
            </a:r>
            <a:endParaRPr lang="uk-UA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ПРОБЛЕМА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Технології профілактики, управління та подолання </a:t>
            </a:r>
            <a:endParaRPr lang="uk-UA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наслідків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стресу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Иконка доставка, грузовик, автомобиль, truck, размер 416x512 | id41752 |  iconbird.com | Живописный логотип, Бесплатные иконки, Инстагра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625" y="3722954"/>
            <a:ext cx="740653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11560" y="5296647"/>
            <a:ext cx="702349" cy="684076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1520" y="5013176"/>
            <a:ext cx="876104" cy="792088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 descr="Travel Blogger's Toolk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245" y="5056825"/>
            <a:ext cx="740653" cy="74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75656" y="3574757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Теоретична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частина</a:t>
            </a:r>
          </a:p>
          <a:p>
            <a:r>
              <a:rPr lang="uk-UA" dirty="0"/>
              <a:t>Мультимедійна лекція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60852" y="5013176"/>
            <a:ext cx="24172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/>
              <a:t>Практична частина</a:t>
            </a:r>
          </a:p>
          <a:p>
            <a:r>
              <a:rPr lang="uk-UA" dirty="0"/>
              <a:t>Заняття </a:t>
            </a:r>
            <a:endParaRPr lang="uk-UA" dirty="0" smtClean="0"/>
          </a:p>
          <a:p>
            <a:r>
              <a:rPr lang="uk-UA" dirty="0" smtClean="0"/>
              <a:t>з </a:t>
            </a:r>
            <a:r>
              <a:rPr lang="uk-UA" dirty="0"/>
              <a:t>елементами </a:t>
            </a:r>
            <a:r>
              <a:rPr lang="uk-UA" dirty="0" smtClean="0"/>
              <a:t>тренінгу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156281"/>
            <a:ext cx="4823154" cy="3027564"/>
          </a:xfrm>
          <a:prstGeom prst="rect">
            <a:avLst/>
          </a:prstGeom>
          <a:gradFill flip="none" rotWithShape="1">
            <a:gsLst>
              <a:gs pos="4000">
                <a:srgbClr val="21D5D5">
                  <a:alpha val="19000"/>
                </a:srgb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15616" y="4687661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32936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140968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581128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2080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620688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AutoShape 2" descr="Як працюють гормони стресу (і як ними управляти) | Вар'я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63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16632"/>
            <a:ext cx="9041804" cy="1015663"/>
          </a:xfrm>
          <a:prstGeom prst="rect">
            <a:avLst/>
          </a:prstGeom>
          <a:ln w="38100">
            <a:solidFill>
              <a:srgbClr val="21D5D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ЗАНЯТТЯ З ЕЛЕМЕНТАМИ ТРЕНІНГУ</a:t>
            </a:r>
          </a:p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 НЕ ПРОБЛЕМА: </a:t>
            </a:r>
          </a:p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Технології профілактики, управління та подолання наслідків стресу</a:t>
            </a:r>
            <a:endParaRPr lang="ru-RU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68760"/>
            <a:ext cx="8640960" cy="3970318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21D5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ЗАВДАННЯ:</a:t>
            </a:r>
            <a:endParaRPr lang="ru-RU" b="1" dirty="0" smtClean="0">
              <a:solidFill>
                <a:srgbClr val="21D5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Навчання </a:t>
            </a:r>
            <a:r>
              <a:rPr lang="uk-UA" dirty="0"/>
              <a:t>навичкам діагностики, способам подолання і технологіям профілактики </a:t>
            </a:r>
            <a:r>
              <a:rPr lang="uk-UA" dirty="0" smtClean="0"/>
              <a:t>стресу.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Оволодіння </a:t>
            </a:r>
            <a:r>
              <a:rPr lang="uk-UA" dirty="0"/>
              <a:t>деякими психологічними способами подолання </a:t>
            </a:r>
            <a:r>
              <a:rPr lang="uk-UA" dirty="0" smtClean="0"/>
              <a:t>стресів.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Підвищення </a:t>
            </a:r>
            <a:r>
              <a:rPr lang="uk-UA" dirty="0"/>
              <a:t>стресостійкості, асертивності, розвиток навичок позитивного мислення і ресурсів для подолання проявів </a:t>
            </a:r>
            <a:r>
              <a:rPr lang="uk-UA" dirty="0" smtClean="0"/>
              <a:t>стресу.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/>
              <a:t>Оволодіння </a:t>
            </a:r>
            <a:r>
              <a:rPr lang="uk-UA" dirty="0"/>
              <a:t>основними психологічними інструментами при роботі із проявами стресу</a:t>
            </a:r>
            <a:r>
              <a:rPr lang="uk-UA" dirty="0" smtClean="0"/>
              <a:t>.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21D5D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РЕЗУЛЬТАТОМ ЗАНЯТТЯ З ЕЛЕМЕНТАМИ ТРЕНІНГУ Є:</a:t>
            </a:r>
            <a:endParaRPr lang="ru-RU" b="1" dirty="0" smtClean="0">
              <a:solidFill>
                <a:srgbClr val="21D5D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 smtClean="0"/>
              <a:t>інформативні </a:t>
            </a:r>
            <a:r>
              <a:rPr lang="uk-UA" dirty="0"/>
              <a:t>матеріали по проблемі заняття з елементами тренінгу </a:t>
            </a:r>
            <a:endParaRPr lang="uk-UA" dirty="0" smtClean="0"/>
          </a:p>
          <a:p>
            <a:pPr lvl="0"/>
            <a:r>
              <a:rPr lang="uk-UA" dirty="0" smtClean="0"/>
              <a:t>(</a:t>
            </a:r>
            <a:r>
              <a:rPr lang="uk-UA" dirty="0"/>
              <a:t>всім учасникам видається електронна бібліотека по стрес-менеджменту</a:t>
            </a:r>
            <a:r>
              <a:rPr lang="uk-UA" dirty="0" smtClean="0"/>
              <a:t>);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оволодіння </a:t>
            </a:r>
            <a:r>
              <a:rPr lang="uk-UA" dirty="0"/>
              <a:t>прийомами саморегуляції і </a:t>
            </a:r>
            <a:r>
              <a:rPr lang="uk-UA" dirty="0" smtClean="0"/>
              <a:t>самоконтролю;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uk-UA" dirty="0" smtClean="0"/>
              <a:t>оволодіння </a:t>
            </a:r>
            <a:r>
              <a:rPr lang="uk-UA" dirty="0"/>
              <a:t>ефективними формами поведінки у стресових ситуаціях</a:t>
            </a:r>
            <a:r>
              <a:rPr lang="uk-UA" dirty="0" smtClean="0"/>
              <a:t>.</a:t>
            </a:r>
            <a:endParaRPr lang="ru-RU" dirty="0"/>
          </a:p>
        </p:txBody>
      </p:sp>
      <p:pic>
        <p:nvPicPr>
          <p:cNvPr id="10242" name="Picture 2" descr="7 советов, как справиться со стрессом перед экзаменами и извлечь из него  польз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172074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228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Grafik komputer desktop 3D Rendering, latar belakang kartu, Grafik Komputer  3D, komputer png | PNGEg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4" y="0"/>
            <a:ext cx="9105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347864" y="404664"/>
            <a:ext cx="5616624" cy="5632311"/>
          </a:xfrm>
          <a:prstGeom prst="rect">
            <a:avLst/>
          </a:prstGeom>
          <a:solidFill>
            <a:schemeClr val="bg1"/>
          </a:solidFill>
          <a:ln w="57150">
            <a:solidFill>
              <a:srgbClr val="21D5D5"/>
            </a:solidFill>
          </a:ln>
        </p:spPr>
        <p:txBody>
          <a:bodyPr wrap="square">
            <a:spAutoFit/>
          </a:bodyPr>
          <a:lstStyle/>
          <a:p>
            <a:r>
              <a:rPr lang="uk-UA" b="1" dirty="0" smtClean="0"/>
              <a:t>У ПРОГРАМІ ЗАНЯТТЯ З ЕЛЕМЕНТАМИ ТРЕНІНГУ</a:t>
            </a:r>
          </a:p>
          <a:p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 НЕ ПРОБЛЕМА </a:t>
            </a:r>
            <a:endParaRPr lang="ru-RU" dirty="0" smtClean="0"/>
          </a:p>
          <a:p>
            <a:pPr lvl="0"/>
            <a:endParaRPr lang="uk-UA" dirty="0" smtClean="0"/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Аналіз природи стресу – мультимедійна міні-лекція.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Характеристика впливів стресу на людину.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Пошук ресурсів організму – гра «Антистресова абетка».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Способи реагування на стрес – робота з інформативними картами «Портрет стресу».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Психологічні способи подолання стресу, аналіз їх ефективності – картковий метод.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Управління особистими ресурсними станами – методика «Потік умінь».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Прийоми зниження рівня стресу за допомогою планування – робота групи з картами планування.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Способи самовідновлення – проведення гри-візуалізації «Стоп-стрес».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Управління стресовими ситуаціями – аналітична гра «Угода зі стресом».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uk-UA" dirty="0" smtClean="0"/>
              <a:t>Аналіз управління часом як одного зі стресорів.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0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осна скалолаз | Пикабу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"/>
            <a:ext cx="3384376" cy="6864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9512" y="492629"/>
            <a:ext cx="2664296" cy="5632311"/>
          </a:xfrm>
          <a:prstGeom prst="rect">
            <a:avLst/>
          </a:prstGeom>
          <a:ln w="38100">
            <a:solidFill>
              <a:srgbClr val="21D5D5"/>
            </a:solidFill>
          </a:ln>
        </p:spPr>
        <p:txBody>
          <a:bodyPr wrap="square">
            <a:spAutoFit/>
          </a:bodyPr>
          <a:lstStyle/>
          <a:p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Г. Сельє писав: «Ми не повинні уникати стресу. Але ми можемо використовувати його та насолоджуватись ним. </a:t>
            </a:r>
            <a:endParaRPr lang="uk-U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400" dirty="0">
                <a:latin typeface="Arial" panose="020B0604020202020204" pitchFamily="34" charset="0"/>
                <a:cs typeface="Arial" panose="020B0604020202020204" pitchFamily="34" charset="0"/>
              </a:rPr>
              <a:t>краще пізнаємо його механізм, то виробимо відповідну філософію життя».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492629"/>
            <a:ext cx="2448272" cy="5632311"/>
          </a:xfrm>
          <a:prstGeom prst="rect">
            <a:avLst/>
          </a:prstGeom>
          <a:ln w="38100">
            <a:solidFill>
              <a:srgbClr val="21D5D5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Оволодіння </a:t>
            </a:r>
            <a:r>
              <a:rPr lang="uk-UA" dirty="0" smtClean="0"/>
              <a:t>методами </a:t>
            </a:r>
            <a:r>
              <a:rPr lang="uk-UA" dirty="0"/>
              <a:t>нейтралізації та управління стресом дозволяють досягнути оптимального рівня життєдіяльності та психологічного комфорту особистості. В результаті студенти та усі зацікавлені будуть знати та вміти яким чином побороти стрес, щоб не допустити трагічного фіналу, жорстко управляючи ним, ставлячи себе з позиції «жертви» на позицію «переможця</a:t>
            </a:r>
            <a:r>
              <a:rPr lang="uk-UA" dirty="0" smtClean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183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5868144" y="2272799"/>
            <a:ext cx="871614" cy="859811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4542870"/>
            <a:ext cx="871614" cy="859811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76988" y="4519463"/>
            <a:ext cx="871614" cy="859811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472" y="2267864"/>
            <a:ext cx="871614" cy="859811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47246" y="260647"/>
            <a:ext cx="82463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Найближчий китайський ієрогліф, який описує поняття «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стрес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 перекладається європейськими мовами також як «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криза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Він складається з двох знаків, розташованих поряд один з одним. </a:t>
            </a:r>
          </a:p>
          <a:p>
            <a:pPr algn="ctr"/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Перший означає «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небезпека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», а другий – «</a:t>
            </a:r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можливість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2282271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НЕБЕЗПЕКА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25419" y="2305546"/>
            <a:ext cx="2324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МОЖЛИВІСТЬ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89608" y="4519463"/>
            <a:ext cx="12137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КРИЗА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0176" y="4511111"/>
            <a:ext cx="1220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СТРЕС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745273" y="2071427"/>
            <a:ext cx="3650341" cy="3194516"/>
          </a:xfrm>
          <a:prstGeom prst="ellipse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362921" y="4293096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62921" y="2071427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33501" y="4293096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2049220"/>
            <a:ext cx="914400" cy="9144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670738" y="230933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可能性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67535" y="450687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危機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96955" y="2328438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危險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51641" y="4557278"/>
            <a:ext cx="736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應力</a:t>
            </a:r>
            <a:endParaRPr lang="ru-RU" dirty="0"/>
          </a:p>
        </p:txBody>
      </p:sp>
      <p:pic>
        <p:nvPicPr>
          <p:cNvPr id="5124" name="Picture 4" descr="3d малые люди - вопросительный знак. Запутанность Иллюстрация штока -  иллюстрации насчитывающей малые, запутанность: 348276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92879" y="2328438"/>
            <a:ext cx="1755127" cy="2547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17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9275" y="1340768"/>
            <a:ext cx="2502549" cy="1692188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88640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У сучасній науковій літературі термін «стрес» використовується принаймні в трьох значеннях: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Пісня про нерви: що таке стрес і чи буває він хорошим? | ЗАХИСТ ПАТРІОТІВ °  PATRIOT DEFEN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270249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5984" y="3203358"/>
            <a:ext cx="289515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По-перше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поняття стрес може визначатися як будь-які зовнішні стимули чи події, які викликають у людини напругу або збудження. У теперішній час в цьому значенні частіше вживаються терміни «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стресор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стрес-фактор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2753" y="1340768"/>
            <a:ext cx="2502549" cy="1692188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44208" y="1340768"/>
            <a:ext cx="2502549" cy="1692188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3140968"/>
            <a:ext cx="35283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По-друге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стрес може відноситися до суб’єктивної реакції і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відображати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внутрішній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психічний стан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збудження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; цей стан інтерпретується як емоції, оборонні реакції і процеси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подолання,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що відбуваються в самій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людині, що може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сприяти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вдосконаленню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функціональних систем, а також викликати психічну напругу.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Picture 4" descr="Psychisch erkrankter Frau wurde „Sterbehilfe“ angeboten - IE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2936" y="1052736"/>
            <a:ext cx="2662296" cy="17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516216" y="3143123"/>
            <a:ext cx="243054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По-третє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стрес може бути фізичною реакцією організму на вимогу або шкідливий вплив.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Функцією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цих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фізіологічних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реакцій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імовірно, є підтримка поведінкових дій і психічних процесів з подолання цього стану.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4" name="Picture 6" descr="Питание и стресс. Улучшаем эмоциональное состояние | Капля вод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052736"/>
            <a:ext cx="2563029" cy="17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9846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689" y="4452447"/>
            <a:ext cx="74894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Особистість демонструє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порушення та розлад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основних фізичних, фізіологічних і психічних функцій: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трапляються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труднощі у зосередженні, запам’ятовуванні, мисленні, зростає кількість помилок,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посилюється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роль автоматичних, стереотипних дій, які витісняють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свідомі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довільні дії. Цей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стан шкідливий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 його треба якнайшвидше припинити.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84862" y="116632"/>
            <a:ext cx="2384051" cy="400110"/>
          </a:xfrm>
          <a:prstGeom prst="rect">
            <a:avLst/>
          </a:prstGeom>
          <a:ln w="38100">
            <a:solidFill>
              <a:srgbClr val="21D5D5"/>
            </a:solidFill>
          </a:ln>
        </p:spPr>
        <p:txBody>
          <a:bodyPr wrap="none">
            <a:spAutoFit/>
          </a:bodyPr>
          <a:lstStyle/>
          <a:p>
            <a:r>
              <a:rPr lang="uk-UA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СТУПЕНІ СТРЕСУ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023" y="611713"/>
            <a:ext cx="7056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Слабкий ступінь стресу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вказує практично на його відсутність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. Психічний стан при цьому майже не змінюється, фізичних та фізіологічних змін не відзначається.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023" y="1936048"/>
            <a:ext cx="7200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При середньому ступені картина суттєво змінюється. Відбуваються відчутні зрушення у соматичному і психічному станах, характер цих змін приємний, позитивний. Спостерігається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загальна мобілізація психічної діяльності: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зібраність, організованість, підвищена розумова працездатність, кмітливість, впевненість у собі, блискавична реакція, стійкість до перешкод, активізація мовленнєвої активності та ніші.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755728"/>
            <a:ext cx="1078502" cy="788290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611713"/>
            <a:ext cx="1224136" cy="729056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Слабкий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2521806"/>
            <a:ext cx="1078502" cy="859811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2348880"/>
            <a:ext cx="1224136" cy="859811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ередній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0558" y="5005574"/>
            <a:ext cx="1082454" cy="936104"/>
          </a:xfrm>
          <a:prstGeom prst="rect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4861558"/>
            <a:ext cx="1224136" cy="936104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Сильний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43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>
            <a:off x="3150580" y="849927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150580" y="3090076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149591" y="5301208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260648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Фаза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тривоги.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Організм мобілізується для зустрічі із загрозою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Відбуваються біологічні реакції, які обумовлюють боротьбу або втечу. Опір організму спочатку знижується («фаза шоку»), а потім включаються захисні механізми («фаза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проти шоку»).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026788" y="688309"/>
            <a:ext cx="914400" cy="914400"/>
          </a:xfrm>
          <a:prstGeom prst="ellipse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0808"/>
            <a:ext cx="485518" cy="3387146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ФАЗИ СТРЕСУ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2519514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Фаза опору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(резистентності, стійкості, адаптації).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Організм намагається опиратися загрозі або справлятися з нею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якщо загроза продовжує діяти і її не можна уникнути.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рахунок напруги систем, що функціонують, досягається пристосування організму до нових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умов.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030729" y="5087954"/>
            <a:ext cx="914400" cy="914400"/>
          </a:xfrm>
          <a:prstGeom prst="ellipse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4725144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Фаза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виснаження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 вразливістю до втоми. Фізичні проблеми призводять до хвороб і навіть до загибелі організму. </a:t>
            </a:r>
            <a:r>
              <a:rPr lang="uk-UA" b="1" i="1" dirty="0">
                <a:latin typeface="Arial" panose="020B0604020202020204" pitchFamily="34" charset="0"/>
                <a:cs typeface="Arial" panose="020B0604020202020204" pitchFamily="34" charset="0"/>
              </a:rPr>
              <a:t>Виявляється неспроможність захисних механізмів і наростає порушення погодженості життєвих функцій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Ученые: стресс оказывает влияние на потомство | Imenno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3713"/>
            <a:ext cx="2676168" cy="200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3030729" y="2937181"/>
            <a:ext cx="914400" cy="914400"/>
          </a:xfrm>
          <a:prstGeom prst="ellipse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12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1D5D5"/>
          </a:solidFill>
          <a:ln>
            <a:solidFill>
              <a:srgbClr val="21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uk-UA" sz="3600" dirty="0"/>
              <a:t>До зустрічі на </a:t>
            </a:r>
            <a:r>
              <a:rPr lang="uk-UA" sz="3600" dirty="0" smtClean="0"/>
              <a:t>занятті з елементами тренінгу</a:t>
            </a:r>
          </a:p>
          <a:p>
            <a:pPr algn="ctr"/>
            <a:r>
              <a:rPr lang="uk-UA" sz="3600" dirty="0" smtClean="0"/>
              <a:t>«</a:t>
            </a:r>
            <a:r>
              <a:rPr lang="uk-UA" sz="3600" dirty="0"/>
              <a:t>Стрес не проблема»</a:t>
            </a:r>
            <a:endParaRPr lang="ru-RU" sz="3600" dirty="0"/>
          </a:p>
          <a:p>
            <a:pPr algn="ctr"/>
            <a:r>
              <a:rPr lang="uk-UA" sz="2400" dirty="0" smtClean="0"/>
              <a:t>Записатись і прослухати мультимедійну лекцію, </a:t>
            </a:r>
          </a:p>
          <a:p>
            <a:pPr algn="ctr"/>
            <a:r>
              <a:rPr lang="uk-UA" sz="2400" dirty="0" smtClean="0"/>
              <a:t>а також взяти участь у практичній частині </a:t>
            </a:r>
            <a:r>
              <a:rPr lang="uk-UA" sz="2400" dirty="0"/>
              <a:t>можна за телефоном: </a:t>
            </a:r>
            <a:endParaRPr lang="uk-UA" sz="2400" dirty="0" smtClean="0"/>
          </a:p>
          <a:p>
            <a:pPr algn="ctr"/>
            <a:r>
              <a:rPr lang="uk-UA" sz="2400" dirty="0" smtClean="0"/>
              <a:t>+3(095)5152272</a:t>
            </a:r>
          </a:p>
          <a:p>
            <a:pPr algn="ctr"/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348880"/>
            <a:ext cx="5256584" cy="1440160"/>
          </a:xfrm>
          <a:prstGeom prst="rect">
            <a:avLst/>
          </a:prstGeom>
          <a:solidFill>
            <a:srgbClr val="21D5D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9" name="Picture 5" descr="D:\@Downloads\PikPng.com_taj-mahal-silhouette-png_16234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5283" y="165074"/>
            <a:ext cx="1933434" cy="1937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13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827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17</cp:revision>
  <dcterms:created xsi:type="dcterms:W3CDTF">2020-10-08T06:24:59Z</dcterms:created>
  <dcterms:modified xsi:type="dcterms:W3CDTF">2020-10-08T09:55:48Z</dcterms:modified>
</cp:coreProperties>
</file>